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83" r:id="rId6"/>
    <p:sldMasterId id="2147483696" r:id="rId7"/>
    <p:sldMasterId id="2147483708" r:id="rId8"/>
    <p:sldMasterId id="2147483721" r:id="rId9"/>
  </p:sldMasterIdLst>
  <p:notesMasterIdLst>
    <p:notesMasterId r:id="rId89"/>
  </p:notesMasterIdLst>
  <p:handoutMasterIdLst>
    <p:handoutMasterId r:id="rId90"/>
  </p:handoutMasterIdLst>
  <p:sldIdLst>
    <p:sldId id="256" r:id="rId10"/>
    <p:sldId id="270" r:id="rId11"/>
    <p:sldId id="269" r:id="rId12"/>
    <p:sldId id="289" r:id="rId13"/>
    <p:sldId id="278" r:id="rId14"/>
    <p:sldId id="284" r:id="rId15"/>
    <p:sldId id="271" r:id="rId16"/>
    <p:sldId id="307" r:id="rId17"/>
    <p:sldId id="275" r:id="rId18"/>
    <p:sldId id="308" r:id="rId19"/>
    <p:sldId id="276" r:id="rId20"/>
    <p:sldId id="277" r:id="rId21"/>
    <p:sldId id="286" r:id="rId22"/>
    <p:sldId id="279" r:id="rId23"/>
    <p:sldId id="280" r:id="rId24"/>
    <p:sldId id="281" r:id="rId25"/>
    <p:sldId id="287" r:id="rId26"/>
    <p:sldId id="312" r:id="rId27"/>
    <p:sldId id="266"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09" r:id="rId69"/>
    <p:sldId id="314" r:id="rId70"/>
    <p:sldId id="268" r:id="rId71"/>
    <p:sldId id="267" r:id="rId72"/>
    <p:sldId id="363" r:id="rId73"/>
    <p:sldId id="294" r:id="rId74"/>
    <p:sldId id="259" r:id="rId75"/>
    <p:sldId id="310" r:id="rId76"/>
    <p:sldId id="311" r:id="rId77"/>
    <p:sldId id="315" r:id="rId78"/>
    <p:sldId id="316" r:id="rId79"/>
    <p:sldId id="321" r:id="rId80"/>
    <p:sldId id="364" r:id="rId81"/>
    <p:sldId id="365" r:id="rId82"/>
    <p:sldId id="317" r:id="rId83"/>
    <p:sldId id="319" r:id="rId84"/>
    <p:sldId id="320" r:id="rId85"/>
    <p:sldId id="362" r:id="rId86"/>
    <p:sldId id="366" r:id="rId87"/>
    <p:sldId id="26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Joan (HRSA)" initials="WJ(" lastIdx="1" clrIdx="0">
    <p:extLst>
      <p:ext uri="{19B8F6BF-5375-455C-9EA6-DF929625EA0E}">
        <p15:presenceInfo xmlns:p15="http://schemas.microsoft.com/office/powerpoint/2012/main" userId="S-1-5-21-1575576018-681398725-1848903544-2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6358" autoAdjust="0"/>
  </p:normalViewPr>
  <p:slideViewPr>
    <p:cSldViewPr>
      <p:cViewPr varScale="1">
        <p:scale>
          <a:sx n="73" d="100"/>
          <a:sy n="73" d="100"/>
        </p:scale>
        <p:origin x="1632" y="72"/>
      </p:cViewPr>
      <p:guideLst>
        <p:guide orient="horz" pos="2160"/>
        <p:guide pos="2880"/>
      </p:guideLst>
    </p:cSldViewPr>
  </p:slideViewPr>
  <p:outlineViewPr>
    <p:cViewPr>
      <p:scale>
        <a:sx n="33" d="100"/>
        <a:sy n="33" d="100"/>
      </p:scale>
      <p:origin x="0" y="-2947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1C724B83-D05B-4E87-AEA0-9C6EB46A6409}"/>
    <pc:docChg chg="modSld">
      <pc:chgData name="Christine Eby" userId="fb551d83-5fae-4a65-88e9-8717d43d2cc9" providerId="ADAL" clId="{1C724B83-D05B-4E87-AEA0-9C6EB46A6409}" dt="2019-10-31T17:24:07.231" v="0" actId="20577"/>
      <pc:docMkLst>
        <pc:docMk/>
      </pc:docMkLst>
      <pc:sldChg chg="modNotesTx">
        <pc:chgData name="Christine Eby" userId="fb551d83-5fae-4a65-88e9-8717d43d2cc9" providerId="ADAL" clId="{1C724B83-D05B-4E87-AEA0-9C6EB46A6409}" dt="2019-10-31T17:24:07.231" v="0" actId="20577"/>
        <pc:sldMkLst>
          <pc:docMk/>
          <pc:sldMk cId="1134015345"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10/31/2019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grandfamilies.org/Portals/0/documents/GU%20Policy%20Brief%20October%202014.pdf"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grandfamilies.org/Portals/0/Documents/2017/GU%20Policy%20Brief%20-%20TANF%20Assistance%20Final%202.pdf." TargetMode="External"/><Relationship Id="rId4" Type="http://schemas.openxmlformats.org/officeDocument/2006/relationships/hyperlink" Target="http://www.dss.state.la.us/index.cfm?md=pagebuilder&amp;tmp=home&amp;pid=13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10</a:t>
            </a:fld>
            <a:endParaRPr lang="en-US"/>
          </a:p>
        </p:txBody>
      </p:sp>
    </p:spTree>
    <p:extLst>
      <p:ext uri="{BB962C8B-B14F-4D97-AF65-F5344CB8AC3E}">
        <p14:creationId xmlns:p14="http://schemas.microsoft.com/office/powerpoint/2010/main" val="261602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11</a:t>
            </a:fld>
            <a:endParaRPr lang="en-US"/>
          </a:p>
        </p:txBody>
      </p:sp>
    </p:spTree>
    <p:extLst>
      <p:ext uri="{BB962C8B-B14F-4D97-AF65-F5344CB8AC3E}">
        <p14:creationId xmlns:p14="http://schemas.microsoft.com/office/powerpoint/2010/main" val="325758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12</a:t>
            </a:fld>
            <a:endParaRPr lang="en-US"/>
          </a:p>
        </p:txBody>
      </p:sp>
    </p:spTree>
    <p:extLst>
      <p:ext uri="{BB962C8B-B14F-4D97-AF65-F5344CB8AC3E}">
        <p14:creationId xmlns:p14="http://schemas.microsoft.com/office/powerpoint/2010/main" val="5540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13</a:t>
            </a:fld>
            <a:endParaRPr lang="en-US"/>
          </a:p>
        </p:txBody>
      </p:sp>
    </p:spTree>
    <p:extLst>
      <p:ext uri="{BB962C8B-B14F-4D97-AF65-F5344CB8AC3E}">
        <p14:creationId xmlns:p14="http://schemas.microsoft.com/office/powerpoint/2010/main" val="20358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14</a:t>
            </a:fld>
            <a:endParaRPr lang="en-US"/>
          </a:p>
        </p:txBody>
      </p:sp>
    </p:spTree>
    <p:extLst>
      <p:ext uri="{BB962C8B-B14F-4D97-AF65-F5344CB8AC3E}">
        <p14:creationId xmlns:p14="http://schemas.microsoft.com/office/powerpoint/2010/main" val="171272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15</a:t>
            </a:fld>
            <a:endParaRPr lang="en-US"/>
          </a:p>
        </p:txBody>
      </p:sp>
    </p:spTree>
    <p:extLst>
      <p:ext uri="{BB962C8B-B14F-4D97-AF65-F5344CB8AC3E}">
        <p14:creationId xmlns:p14="http://schemas.microsoft.com/office/powerpoint/2010/main" val="3910407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16</a:t>
            </a:fld>
            <a:endParaRPr lang="en-US"/>
          </a:p>
        </p:txBody>
      </p:sp>
    </p:spTree>
    <p:extLst>
      <p:ext uri="{BB962C8B-B14F-4D97-AF65-F5344CB8AC3E}">
        <p14:creationId xmlns:p14="http://schemas.microsoft.com/office/powerpoint/2010/main" val="140858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17</a:t>
            </a:fld>
            <a:endParaRPr lang="en-US"/>
          </a:p>
        </p:txBody>
      </p:sp>
    </p:spTree>
    <p:extLst>
      <p:ext uri="{BB962C8B-B14F-4D97-AF65-F5344CB8AC3E}">
        <p14:creationId xmlns:p14="http://schemas.microsoft.com/office/powerpoint/2010/main" val="304699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18</a:t>
            </a:fld>
            <a:endParaRPr lang="en-US"/>
          </a:p>
        </p:txBody>
      </p:sp>
    </p:spTree>
    <p:extLst>
      <p:ext uri="{BB962C8B-B14F-4D97-AF65-F5344CB8AC3E}">
        <p14:creationId xmlns:p14="http://schemas.microsoft.com/office/powerpoint/2010/main" val="217197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19</a:t>
            </a:fld>
            <a:endParaRPr lang="en-US"/>
          </a:p>
        </p:txBody>
      </p:sp>
    </p:spTree>
    <p:extLst>
      <p:ext uri="{BB962C8B-B14F-4D97-AF65-F5344CB8AC3E}">
        <p14:creationId xmlns:p14="http://schemas.microsoft.com/office/powerpoint/2010/main" val="214450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a:p>
        </p:txBody>
      </p:sp>
    </p:spTree>
    <p:extLst>
      <p:ext uri="{BB962C8B-B14F-4D97-AF65-F5344CB8AC3E}">
        <p14:creationId xmlns:p14="http://schemas.microsoft.com/office/powerpoint/2010/main" val="113632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B09875-0503-4415-A536-15B8DC27AE28}"/>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2EB1C4-FCAF-4F8E-A66A-81F1702FD6C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8914" name="Rectangle 2">
            <a:extLst>
              <a:ext uri="{FF2B5EF4-FFF2-40B4-BE49-F238E27FC236}">
                <a16:creationId xmlns:a16="http://schemas.microsoft.com/office/drawing/2014/main" id="{9270ED48-B7FA-4095-AEF2-04DF8082E5DA}"/>
              </a:ext>
            </a:extLst>
          </p:cNvPr>
          <p:cNvSpPr>
            <a:spLocks noGrp="1" noRot="1" noChangeAspect="1" noChangeArrowheads="1" noTextEdit="1"/>
          </p:cNvSpPr>
          <p:nvPr>
            <p:ph type="sldImg"/>
          </p:nvPr>
        </p:nvSpPr>
        <p:spPr>
          <a:xfrm>
            <a:off x="1196975" y="703263"/>
            <a:ext cx="4683125" cy="3513137"/>
          </a:xfrm>
          <a:ln/>
        </p:spPr>
      </p:sp>
      <p:sp>
        <p:nvSpPr>
          <p:cNvPr id="38915" name="Rectangle 3">
            <a:extLst>
              <a:ext uri="{FF2B5EF4-FFF2-40B4-BE49-F238E27FC236}">
                <a16:creationId xmlns:a16="http://schemas.microsoft.com/office/drawing/2014/main" id="{2447C0EA-8B98-4D6B-A825-6CCB4C11CC6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486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787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7930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5066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24</a:t>
            </a:fld>
            <a:endParaRPr lang="en-US"/>
          </a:p>
        </p:txBody>
      </p:sp>
    </p:spTree>
    <p:extLst>
      <p:ext uri="{BB962C8B-B14F-4D97-AF65-F5344CB8AC3E}">
        <p14:creationId xmlns:p14="http://schemas.microsoft.com/office/powerpoint/2010/main" val="1323487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25</a:t>
            </a:fld>
            <a:endParaRPr lang="en-US"/>
          </a:p>
        </p:txBody>
      </p:sp>
    </p:spTree>
    <p:extLst>
      <p:ext uri="{BB962C8B-B14F-4D97-AF65-F5344CB8AC3E}">
        <p14:creationId xmlns:p14="http://schemas.microsoft.com/office/powerpoint/2010/main" val="333173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26</a:t>
            </a:fld>
            <a:endParaRPr lang="en-US"/>
          </a:p>
        </p:txBody>
      </p:sp>
    </p:spTree>
    <p:extLst>
      <p:ext uri="{BB962C8B-B14F-4D97-AF65-F5344CB8AC3E}">
        <p14:creationId xmlns:p14="http://schemas.microsoft.com/office/powerpoint/2010/main" val="620507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27</a:t>
            </a:fld>
            <a:endParaRPr lang="en-US"/>
          </a:p>
        </p:txBody>
      </p:sp>
    </p:spTree>
    <p:extLst>
      <p:ext uri="{BB962C8B-B14F-4D97-AF65-F5344CB8AC3E}">
        <p14:creationId xmlns:p14="http://schemas.microsoft.com/office/powerpoint/2010/main" val="881066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28</a:t>
            </a:fld>
            <a:endParaRPr lang="en-US"/>
          </a:p>
        </p:txBody>
      </p:sp>
    </p:spTree>
    <p:extLst>
      <p:ext uri="{BB962C8B-B14F-4D97-AF65-F5344CB8AC3E}">
        <p14:creationId xmlns:p14="http://schemas.microsoft.com/office/powerpoint/2010/main" val="44303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92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a:t>
            </a:fld>
            <a:endParaRPr lang="en-US"/>
          </a:p>
        </p:txBody>
      </p:sp>
    </p:spTree>
    <p:extLst>
      <p:ext uri="{BB962C8B-B14F-4D97-AF65-F5344CB8AC3E}">
        <p14:creationId xmlns:p14="http://schemas.microsoft.com/office/powerpoint/2010/main" val="303492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30</a:t>
            </a:fld>
            <a:endParaRPr lang="en-US"/>
          </a:p>
        </p:txBody>
      </p:sp>
    </p:spTree>
    <p:extLst>
      <p:ext uri="{BB962C8B-B14F-4D97-AF65-F5344CB8AC3E}">
        <p14:creationId xmlns:p14="http://schemas.microsoft.com/office/powerpoint/2010/main" val="2838266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31</a:t>
            </a:fld>
            <a:endParaRPr lang="en-US"/>
          </a:p>
        </p:txBody>
      </p:sp>
    </p:spTree>
    <p:extLst>
      <p:ext uri="{BB962C8B-B14F-4D97-AF65-F5344CB8AC3E}">
        <p14:creationId xmlns:p14="http://schemas.microsoft.com/office/powerpoint/2010/main" val="2789528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32</a:t>
            </a:fld>
            <a:endParaRPr lang="en-US"/>
          </a:p>
        </p:txBody>
      </p:sp>
    </p:spTree>
    <p:extLst>
      <p:ext uri="{BB962C8B-B14F-4D97-AF65-F5344CB8AC3E}">
        <p14:creationId xmlns:p14="http://schemas.microsoft.com/office/powerpoint/2010/main" val="100350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33</a:t>
            </a:fld>
            <a:endParaRPr lang="en-US"/>
          </a:p>
        </p:txBody>
      </p:sp>
    </p:spTree>
    <p:extLst>
      <p:ext uri="{BB962C8B-B14F-4D97-AF65-F5344CB8AC3E}">
        <p14:creationId xmlns:p14="http://schemas.microsoft.com/office/powerpoint/2010/main" val="685834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34</a:t>
            </a:fld>
            <a:endParaRPr lang="en-US"/>
          </a:p>
        </p:txBody>
      </p:sp>
    </p:spTree>
    <p:extLst>
      <p:ext uri="{BB962C8B-B14F-4D97-AF65-F5344CB8AC3E}">
        <p14:creationId xmlns:p14="http://schemas.microsoft.com/office/powerpoint/2010/main" val="329461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35</a:t>
            </a:fld>
            <a:endParaRPr lang="en-US"/>
          </a:p>
        </p:txBody>
      </p:sp>
    </p:spTree>
    <p:extLst>
      <p:ext uri="{BB962C8B-B14F-4D97-AF65-F5344CB8AC3E}">
        <p14:creationId xmlns:p14="http://schemas.microsoft.com/office/powerpoint/2010/main" val="120126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Outside the Foster Care system Unlicensed Kinship Foster Care Temporary Assistance for need families child only grants.</a:t>
            </a:r>
          </a:p>
          <a:p>
            <a:pPr marL="171450" indent="-171450">
              <a:buFont typeface="Arial" panose="020B0604020202020204" pitchFamily="34" charset="0"/>
              <a:buChar char="•"/>
            </a:pPr>
            <a:r>
              <a:rPr lang="en-US" dirty="0"/>
              <a:t> One child $249 per month average typically must apply separately for Medicaid.</a:t>
            </a:r>
          </a:p>
          <a:p>
            <a:pPr marL="171450" indent="-171450">
              <a:buFont typeface="Arial" panose="020B0604020202020204" pitchFamily="34" charset="0"/>
              <a:buChar char="•"/>
            </a:pPr>
            <a:r>
              <a:rPr lang="en-US" dirty="0"/>
              <a:t>Two children  $344 per month average typically must apply separately for Medicaid.</a:t>
            </a:r>
          </a:p>
          <a:p>
            <a:pPr marL="171450" indent="-171450">
              <a:buFont typeface="Arial" panose="020B0604020202020204" pitchFamily="34" charset="0"/>
              <a:buChar char="•"/>
            </a:pPr>
            <a:r>
              <a:rPr lang="en-US" dirty="0"/>
              <a:t>Three children  $423 per month average typically must apply separately for Medicaid.</a:t>
            </a:r>
          </a:p>
          <a:p>
            <a:pPr marL="0" indent="0">
              <a:buFont typeface="Arial" panose="020B0604020202020204" pitchFamily="34" charset="0"/>
              <a:buNone/>
            </a:pPr>
            <a:r>
              <a:rPr lang="en-US" b="1" dirty="0"/>
              <a:t>Licensed Kinship Foster Care, Foster Care maintenance payments</a:t>
            </a:r>
          </a:p>
          <a:p>
            <a:pPr marL="171450" indent="-171450">
              <a:buFont typeface="Arial" panose="020B0604020202020204" pitchFamily="34" charset="0"/>
              <a:buChar char="•"/>
            </a:pPr>
            <a:r>
              <a:rPr lang="en-US" dirty="0"/>
              <a:t>One child,  average of minimum foster care maintenance payments is $511 per month automatic Medicaid. </a:t>
            </a:r>
          </a:p>
          <a:p>
            <a:pPr marL="171450" indent="-171450">
              <a:buFont typeface="Arial" panose="020B0604020202020204" pitchFamily="34" charset="0"/>
              <a:buChar char="•"/>
            </a:pPr>
            <a:r>
              <a:rPr lang="en-US" dirty="0"/>
              <a:t>Two children average of minimum foster care maintenance payments is $1022 per month automatic Medicaid.</a:t>
            </a:r>
          </a:p>
          <a:p>
            <a:pPr marL="171450" indent="-171450">
              <a:buFont typeface="Arial" panose="020B0604020202020204" pitchFamily="34" charset="0"/>
              <a:buChar char="•"/>
            </a:pPr>
            <a:r>
              <a:rPr lang="en-US" dirty="0"/>
              <a:t>Three children, average of minimum foster care maintenance payments is $1533 per month automatic Medicaid. </a:t>
            </a:r>
          </a:p>
          <a:p>
            <a:r>
              <a:rPr lang="en-US" b="1" dirty="0"/>
              <a:t>Header Kinship guardianship and Adoption Assistance, Guardianship or Adoption Assistance </a:t>
            </a:r>
          </a:p>
          <a:p>
            <a:pPr marL="171450" indent="-171450">
              <a:buFont typeface="Arial" panose="020B0604020202020204" pitchFamily="34" charset="0"/>
              <a:buChar char="•"/>
            </a:pPr>
            <a:r>
              <a:rPr lang="en-US" dirty="0"/>
              <a:t>One child up to the foster care rate, based on minimum payment is $511 per month automatic Medicaid. </a:t>
            </a:r>
          </a:p>
          <a:p>
            <a:pPr marL="171450" indent="-171450">
              <a:buFont typeface="Arial" panose="020B0604020202020204" pitchFamily="34" charset="0"/>
              <a:buChar char="•"/>
            </a:pPr>
            <a:r>
              <a:rPr lang="en-US" dirty="0"/>
              <a:t>Two children up to the foster care rate, based on minimum payment  $1022 per month automatic Medicaid.</a:t>
            </a:r>
          </a:p>
          <a:p>
            <a:pPr marL="171450" indent="-171450">
              <a:buFont typeface="Arial" panose="020B0604020202020204" pitchFamily="34" charset="0"/>
              <a:buChar char="•"/>
            </a:pPr>
            <a:r>
              <a:rPr lang="en-US" dirty="0"/>
              <a:t>Three children, up to the foster care rate, based on minimum payment is $1533 per month automatic Medicaid. </a:t>
            </a:r>
          </a:p>
        </p:txBody>
      </p:sp>
      <p:sp>
        <p:nvSpPr>
          <p:cNvPr id="4" name="Slide Number Placeholder 3"/>
          <p:cNvSpPr>
            <a:spLocks noGrp="1"/>
          </p:cNvSpPr>
          <p:nvPr>
            <p:ph type="sldNum" sz="quarter" idx="10"/>
          </p:nvPr>
        </p:nvSpPr>
        <p:spPr/>
        <p:txBody>
          <a:bodyPr/>
          <a:lstStyle/>
          <a:p>
            <a:fld id="{2F578678-88A4-4BE9-BB45-C5BDA72D90F8}" type="slidenum">
              <a:rPr lang="en-US" smtClean="0"/>
              <a:pPr/>
              <a:t>36</a:t>
            </a:fld>
            <a:endParaRPr lang="en-US"/>
          </a:p>
        </p:txBody>
      </p:sp>
    </p:spTree>
    <p:extLst>
      <p:ext uri="{BB962C8B-B14F-4D97-AF65-F5344CB8AC3E}">
        <p14:creationId xmlns:p14="http://schemas.microsoft.com/office/powerpoint/2010/main" val="121848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37</a:t>
            </a:fld>
            <a:endParaRPr lang="en-US"/>
          </a:p>
        </p:txBody>
      </p:sp>
    </p:spTree>
    <p:extLst>
      <p:ext uri="{BB962C8B-B14F-4D97-AF65-F5344CB8AC3E}">
        <p14:creationId xmlns:p14="http://schemas.microsoft.com/office/powerpoint/2010/main" val="4021440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38</a:t>
            </a:fld>
            <a:endParaRPr lang="en-US"/>
          </a:p>
        </p:txBody>
      </p:sp>
    </p:spTree>
    <p:extLst>
      <p:ext uri="{BB962C8B-B14F-4D97-AF65-F5344CB8AC3E}">
        <p14:creationId xmlns:p14="http://schemas.microsoft.com/office/powerpoint/2010/main" val="2735670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Calibri" panose="020F0502020204030204" pitchFamily="34" charset="0"/>
                <a:cs typeface="Calibri" panose="020F0502020204030204" pitchFamily="34" charset="0"/>
              </a:rPr>
              <a:t>educational and health care consent laws: </a:t>
            </a:r>
            <a:r>
              <a:rPr lang="en-US" sz="1800" dirty="0">
                <a:hlinkClick r:id="rId3"/>
              </a:rPr>
              <a:t>http://www.grandfamilies.org/Portals/0/documents/GU Policy Brief October 2014.pdf</a:t>
            </a:r>
            <a:endParaRPr lang="en-US" altLang="en-US" sz="1800" dirty="0">
              <a:solidFill>
                <a:srgbClr val="002060"/>
              </a:solidFill>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Calibri" panose="020F0502020204030204" pitchFamily="34" charset="0"/>
                <a:cs typeface="Calibri" panose="020F0502020204030204" pitchFamily="34" charset="0"/>
              </a:rPr>
              <a:t>Louisiana’s Care Subsidy Program:</a:t>
            </a:r>
            <a:r>
              <a:rPr lang="en-US" altLang="en-US" sz="1800" baseline="0" dirty="0">
                <a:solidFill>
                  <a:srgbClr val="002060"/>
                </a:solidFill>
                <a:latin typeface="Calibri" panose="020F0502020204030204" pitchFamily="34" charset="0"/>
                <a:cs typeface="Calibri" panose="020F0502020204030204" pitchFamily="34" charset="0"/>
              </a:rPr>
              <a:t> </a:t>
            </a:r>
            <a:r>
              <a:rPr lang="en-US" dirty="0">
                <a:hlinkClick r:id="rId4"/>
              </a:rPr>
              <a:t>http://www.dss.state.la.us/index.cfm?md=pagebuilder&amp;tmp=home&amp;pid=138</a:t>
            </a:r>
            <a:endParaRPr lang="en-US" dirty="0"/>
          </a:p>
          <a:p>
            <a:r>
              <a:rPr lang="en-US" dirty="0"/>
              <a:t>Improving </a:t>
            </a:r>
            <a:r>
              <a:rPr lang="en-US" dirty="0" err="1"/>
              <a:t>Grandfamilies</a:t>
            </a:r>
            <a:r>
              <a:rPr lang="en-US" dirty="0"/>
              <a:t>’ Access to TANF: </a:t>
            </a:r>
            <a:r>
              <a:rPr lang="en-US" sz="1200" dirty="0">
                <a:solidFill>
                  <a:schemeClr val="bg1"/>
                </a:solidFill>
                <a:hlinkClick r:id="rId5"/>
              </a:rPr>
              <a:t>http://www.grandfamilies.org/Portals/0/Documents/2</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39</a:t>
            </a:fld>
            <a:endParaRPr lang="en-US"/>
          </a:p>
        </p:txBody>
      </p:sp>
    </p:spTree>
    <p:extLst>
      <p:ext uri="{BB962C8B-B14F-4D97-AF65-F5344CB8AC3E}">
        <p14:creationId xmlns:p14="http://schemas.microsoft.com/office/powerpoint/2010/main" val="415214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a:t>
            </a:fld>
            <a:endParaRPr lang="en-US"/>
          </a:p>
        </p:txBody>
      </p:sp>
    </p:spTree>
    <p:extLst>
      <p:ext uri="{BB962C8B-B14F-4D97-AF65-F5344CB8AC3E}">
        <p14:creationId xmlns:p14="http://schemas.microsoft.com/office/powerpoint/2010/main" val="3223586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40</a:t>
            </a:fld>
            <a:endParaRPr lang="en-US"/>
          </a:p>
        </p:txBody>
      </p:sp>
    </p:spTree>
    <p:extLst>
      <p:ext uri="{BB962C8B-B14F-4D97-AF65-F5344CB8AC3E}">
        <p14:creationId xmlns:p14="http://schemas.microsoft.com/office/powerpoint/2010/main" val="1921303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41</a:t>
            </a:fld>
            <a:endParaRPr lang="en-US"/>
          </a:p>
        </p:txBody>
      </p:sp>
    </p:spTree>
    <p:extLst>
      <p:ext uri="{BB962C8B-B14F-4D97-AF65-F5344CB8AC3E}">
        <p14:creationId xmlns:p14="http://schemas.microsoft.com/office/powerpoint/2010/main" val="3595669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42</a:t>
            </a:fld>
            <a:endParaRPr lang="en-US"/>
          </a:p>
        </p:txBody>
      </p:sp>
    </p:spTree>
    <p:extLst>
      <p:ext uri="{BB962C8B-B14F-4D97-AF65-F5344CB8AC3E}">
        <p14:creationId xmlns:p14="http://schemas.microsoft.com/office/powerpoint/2010/main" val="48703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43</a:t>
            </a:fld>
            <a:endParaRPr lang="en-US"/>
          </a:p>
        </p:txBody>
      </p:sp>
    </p:spTree>
    <p:extLst>
      <p:ext uri="{BB962C8B-B14F-4D97-AF65-F5344CB8AC3E}">
        <p14:creationId xmlns:p14="http://schemas.microsoft.com/office/powerpoint/2010/main" val="1449632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80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45</a:t>
            </a:fld>
            <a:endParaRPr lang="en-US"/>
          </a:p>
        </p:txBody>
      </p:sp>
    </p:spTree>
    <p:extLst>
      <p:ext uri="{BB962C8B-B14F-4D97-AF65-F5344CB8AC3E}">
        <p14:creationId xmlns:p14="http://schemas.microsoft.com/office/powerpoint/2010/main" val="3037509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46</a:t>
            </a:fld>
            <a:endParaRPr lang="en-US"/>
          </a:p>
        </p:txBody>
      </p:sp>
    </p:spTree>
    <p:extLst>
      <p:ext uri="{BB962C8B-B14F-4D97-AF65-F5344CB8AC3E}">
        <p14:creationId xmlns:p14="http://schemas.microsoft.com/office/powerpoint/2010/main" val="3671799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47</a:t>
            </a:fld>
            <a:endParaRPr lang="en-US"/>
          </a:p>
        </p:txBody>
      </p:sp>
    </p:spTree>
    <p:extLst>
      <p:ext uri="{BB962C8B-B14F-4D97-AF65-F5344CB8AC3E}">
        <p14:creationId xmlns:p14="http://schemas.microsoft.com/office/powerpoint/2010/main" val="1973895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48</a:t>
            </a:fld>
            <a:endParaRPr lang="en-US"/>
          </a:p>
        </p:txBody>
      </p:sp>
    </p:spTree>
    <p:extLst>
      <p:ext uri="{BB962C8B-B14F-4D97-AF65-F5344CB8AC3E}">
        <p14:creationId xmlns:p14="http://schemas.microsoft.com/office/powerpoint/2010/main" val="2664057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49</a:t>
            </a:fld>
            <a:endParaRPr lang="en-US"/>
          </a:p>
        </p:txBody>
      </p:sp>
    </p:spTree>
    <p:extLst>
      <p:ext uri="{BB962C8B-B14F-4D97-AF65-F5344CB8AC3E}">
        <p14:creationId xmlns:p14="http://schemas.microsoft.com/office/powerpoint/2010/main" val="406172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5</a:t>
            </a:fld>
            <a:endParaRPr lang="en-US"/>
          </a:p>
        </p:txBody>
      </p:sp>
    </p:spTree>
    <p:extLst>
      <p:ext uri="{BB962C8B-B14F-4D97-AF65-F5344CB8AC3E}">
        <p14:creationId xmlns:p14="http://schemas.microsoft.com/office/powerpoint/2010/main" val="3691218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2DD503-58F4-41AC-93F7-87B16D43700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5194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AA44C28-4428-4881-8132-3EC563FD8BB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58834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Grandparents</a:t>
            </a:r>
          </a:p>
          <a:p>
            <a:pPr marL="685800" lvl="1" indent="-228600">
              <a:buFont typeface="+mj-lt"/>
              <a:buAutoNum type="arabicPeriod"/>
            </a:pPr>
            <a:r>
              <a:rPr lang="en-US" dirty="0"/>
              <a:t>Aunt</a:t>
            </a:r>
          </a:p>
          <a:p>
            <a:pPr marL="1143000" lvl="2" indent="-228600">
              <a:buFont typeface="+mj-lt"/>
              <a:buAutoNum type="arabicPeriod"/>
            </a:pPr>
            <a:r>
              <a:rPr lang="en-US" dirty="0"/>
              <a:t>Child</a:t>
            </a:r>
          </a:p>
          <a:p>
            <a:pPr marL="685800" lvl="1" indent="-228600">
              <a:buFont typeface="+mj-lt"/>
              <a:buAutoNum type="arabicPeriod"/>
            </a:pPr>
            <a:r>
              <a:rPr lang="en-US" dirty="0"/>
              <a:t>Birth Parent</a:t>
            </a:r>
          </a:p>
          <a:p>
            <a:pPr marL="1143000" lvl="2" indent="-228600">
              <a:buFont typeface="+mj-lt"/>
              <a:buAutoNum type="arabicPeriod"/>
            </a:pPr>
            <a:r>
              <a:rPr lang="en-US" dirty="0"/>
              <a:t>I.C.</a:t>
            </a:r>
          </a:p>
          <a:p>
            <a:pPr marL="685800" lvl="1" indent="-228600">
              <a:buFont typeface="+mj-lt"/>
              <a:buAutoNum type="arabicPeriod"/>
            </a:pPr>
            <a:r>
              <a:rPr lang="en-US" dirty="0"/>
              <a:t>Uncle</a:t>
            </a:r>
          </a:p>
          <a:p>
            <a:pPr marL="1143000" lvl="2" indent="-228600">
              <a:buFont typeface="+mj-lt"/>
              <a:buAutoNum type="arabicPeriod"/>
            </a:pPr>
            <a:r>
              <a:rPr lang="en-US" dirty="0"/>
              <a:t>Child</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52</a:t>
            </a:fld>
            <a:endParaRPr lang="en-US"/>
          </a:p>
        </p:txBody>
      </p:sp>
    </p:spTree>
    <p:extLst>
      <p:ext uri="{BB962C8B-B14F-4D97-AF65-F5344CB8AC3E}">
        <p14:creationId xmlns:p14="http://schemas.microsoft.com/office/powerpoint/2010/main" val="2187482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Grandparents</a:t>
            </a:r>
          </a:p>
          <a:p>
            <a:pPr marL="685800" lvl="1" indent="-228600">
              <a:buFont typeface="+mj-lt"/>
              <a:buAutoNum type="arabicPeriod"/>
            </a:pPr>
            <a:r>
              <a:rPr lang="en-US" dirty="0"/>
              <a:t>Aunt</a:t>
            </a:r>
          </a:p>
          <a:p>
            <a:pPr marL="1143000" lvl="2" indent="-228600">
              <a:buFont typeface="+mj-lt"/>
              <a:buAutoNum type="arabicPeriod"/>
            </a:pPr>
            <a:r>
              <a:rPr lang="en-US" dirty="0"/>
              <a:t>Child</a:t>
            </a:r>
          </a:p>
          <a:p>
            <a:pPr marL="1143000" lvl="2" indent="-228600">
              <a:buFont typeface="+mj-lt"/>
              <a:buAutoNum type="arabicPeriod"/>
            </a:pPr>
            <a:r>
              <a:rPr lang="en-US" dirty="0"/>
              <a:t>I.C.</a:t>
            </a:r>
          </a:p>
          <a:p>
            <a:pPr marL="685800" lvl="1" indent="-228600">
              <a:buFont typeface="+mj-lt"/>
              <a:buAutoNum type="arabicPeriod"/>
            </a:pPr>
            <a:r>
              <a:rPr lang="en-US" dirty="0"/>
              <a:t>Birth Parent</a:t>
            </a:r>
          </a:p>
          <a:p>
            <a:pPr marL="685800" lvl="1" indent="-228600">
              <a:buFont typeface="+mj-lt"/>
              <a:buAutoNum type="arabicPeriod"/>
            </a:pPr>
            <a:r>
              <a:rPr lang="en-US" dirty="0"/>
              <a:t>Uncle</a:t>
            </a:r>
          </a:p>
          <a:p>
            <a:pPr marL="1143000" lvl="2" indent="-228600">
              <a:buFont typeface="+mj-lt"/>
              <a:buAutoNum type="arabicPeriod"/>
            </a:pPr>
            <a:r>
              <a:rPr lang="en-US" dirty="0"/>
              <a:t>Child</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53</a:t>
            </a:fld>
            <a:endParaRPr lang="en-US"/>
          </a:p>
        </p:txBody>
      </p:sp>
    </p:spTree>
    <p:extLst>
      <p:ext uri="{BB962C8B-B14F-4D97-AF65-F5344CB8AC3E}">
        <p14:creationId xmlns:p14="http://schemas.microsoft.com/office/powerpoint/2010/main" val="933423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Speaking to Audience</a:t>
            </a:r>
          </a:p>
          <a:p>
            <a:pPr eaLnBrk="1" hangingPunct="1">
              <a:spcBef>
                <a:spcPct val="0"/>
              </a:spcBef>
            </a:pPr>
            <a:r>
              <a:rPr lang="en-US" altLang="en-US"/>
              <a:t>Call and Response (responses will be repeated by speaker)</a:t>
            </a:r>
          </a:p>
          <a:p>
            <a:pPr eaLnBrk="1" hangingPunct="1">
              <a:spcBef>
                <a:spcPct val="0"/>
              </a:spcBef>
            </a:pPr>
            <a:endParaRPr lang="en-US" altLang="en-US"/>
          </a:p>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46637E1-16AF-4D68-9038-7AFE7FF31CCC}"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09602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55</a:t>
            </a:fld>
            <a:endParaRPr lang="en-US"/>
          </a:p>
        </p:txBody>
      </p:sp>
    </p:spTree>
    <p:extLst>
      <p:ext uri="{BB962C8B-B14F-4D97-AF65-F5344CB8AC3E}">
        <p14:creationId xmlns:p14="http://schemas.microsoft.com/office/powerpoint/2010/main" val="1481787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Speaking to Audience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7C32961-E552-49E0-870B-5874ED2D309E}"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52752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57</a:t>
            </a:fld>
            <a:endParaRPr lang="en-US"/>
          </a:p>
        </p:txBody>
      </p:sp>
    </p:spTree>
    <p:extLst>
      <p:ext uri="{BB962C8B-B14F-4D97-AF65-F5344CB8AC3E}">
        <p14:creationId xmlns:p14="http://schemas.microsoft.com/office/powerpoint/2010/main" val="2885858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Grandparents – agencies and authorities involved</a:t>
            </a:r>
          </a:p>
          <a:p>
            <a:pPr marL="685800" lvl="1" indent="-228600">
              <a:buFont typeface="+mj-lt"/>
              <a:buAutoNum type="arabicPeriod"/>
            </a:pPr>
            <a:r>
              <a:rPr lang="en-US" dirty="0"/>
              <a:t>Aunt</a:t>
            </a:r>
          </a:p>
          <a:p>
            <a:pPr marL="1143000" lvl="2" indent="-228600">
              <a:buFont typeface="+mj-lt"/>
              <a:buAutoNum type="arabicPeriod"/>
            </a:pPr>
            <a:r>
              <a:rPr lang="en-US" dirty="0"/>
              <a:t>Cousin</a:t>
            </a:r>
          </a:p>
          <a:p>
            <a:pPr marL="685800" lvl="1" indent="-228600">
              <a:buFont typeface="+mj-lt"/>
              <a:buAutoNum type="arabicPeriod"/>
            </a:pPr>
            <a:r>
              <a:rPr lang="en-US" dirty="0"/>
              <a:t>Birth Parent</a:t>
            </a:r>
          </a:p>
          <a:p>
            <a:pPr marL="1143000" lvl="2" indent="-228600">
              <a:buFont typeface="+mj-lt"/>
              <a:buAutoNum type="arabicPeriod"/>
            </a:pPr>
            <a:r>
              <a:rPr lang="en-US" dirty="0"/>
              <a:t>I.C.</a:t>
            </a:r>
          </a:p>
          <a:p>
            <a:pPr marL="685800" lvl="1" indent="-228600">
              <a:buFont typeface="+mj-lt"/>
              <a:buAutoNum type="arabicPeriod"/>
            </a:pPr>
            <a:r>
              <a:rPr lang="en-US" dirty="0"/>
              <a:t>Uncle</a:t>
            </a:r>
          </a:p>
          <a:p>
            <a:pPr marL="1143000" lvl="2" indent="-228600">
              <a:buFont typeface="+mj-lt"/>
              <a:buAutoNum type="arabicPeriod"/>
            </a:pPr>
            <a:r>
              <a:rPr lang="en-US" dirty="0"/>
              <a:t>Cousin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B1DDB2-4789-4BC5-B44F-FCF89BC8B2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577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Grandparents – agencies and authorities involved</a:t>
            </a:r>
          </a:p>
          <a:p>
            <a:pPr marL="685800" lvl="1" indent="-228600">
              <a:buFont typeface="+mj-lt"/>
              <a:buAutoNum type="arabicPeriod"/>
            </a:pPr>
            <a:r>
              <a:rPr lang="en-US" dirty="0"/>
              <a:t>Aunt</a:t>
            </a:r>
          </a:p>
          <a:p>
            <a:pPr marL="1143000" lvl="2" indent="-228600">
              <a:buFont typeface="+mj-lt"/>
              <a:buAutoNum type="arabicPeriod"/>
            </a:pPr>
            <a:r>
              <a:rPr lang="en-US" dirty="0"/>
              <a:t>Cousin</a:t>
            </a:r>
          </a:p>
          <a:p>
            <a:pPr marL="685800" lvl="1" indent="-228600">
              <a:buFont typeface="+mj-lt"/>
              <a:buAutoNum type="arabicPeriod"/>
            </a:pPr>
            <a:r>
              <a:rPr lang="en-US" dirty="0"/>
              <a:t>Birth Parent</a:t>
            </a:r>
          </a:p>
          <a:p>
            <a:pPr marL="1143000" lvl="2" indent="-228600">
              <a:buFont typeface="+mj-lt"/>
              <a:buAutoNum type="arabicPeriod"/>
            </a:pPr>
            <a:r>
              <a:rPr lang="en-US" dirty="0"/>
              <a:t>I.C.</a:t>
            </a:r>
          </a:p>
          <a:p>
            <a:pPr marL="685800" lvl="1" indent="-228600">
              <a:buFont typeface="+mj-lt"/>
              <a:buAutoNum type="arabicPeriod"/>
            </a:pPr>
            <a:r>
              <a:rPr lang="en-US" dirty="0"/>
              <a:t>Uncle</a:t>
            </a:r>
          </a:p>
          <a:p>
            <a:pPr marL="1143000" lvl="2" indent="-228600">
              <a:buFont typeface="+mj-lt"/>
              <a:buAutoNum type="arabicPeriod"/>
            </a:pPr>
            <a:r>
              <a:rPr lang="en-US" dirty="0"/>
              <a:t>Cousin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B1DDB2-4789-4BC5-B44F-FCF89BC8B2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9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only walk</a:t>
            </a:r>
            <a:r>
              <a:rPr lang="en-US" baseline="0" dirty="0"/>
              <a:t> through Sections 2 and 3.</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3415276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60</a:t>
            </a:fld>
            <a:endParaRPr lang="en-US"/>
          </a:p>
        </p:txBody>
      </p:sp>
    </p:spTree>
    <p:extLst>
      <p:ext uri="{BB962C8B-B14F-4D97-AF65-F5344CB8AC3E}">
        <p14:creationId xmlns:p14="http://schemas.microsoft.com/office/powerpoint/2010/main" val="1738249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61</a:t>
            </a:fld>
            <a:endParaRPr lang="en-US"/>
          </a:p>
        </p:txBody>
      </p:sp>
    </p:spTree>
    <p:extLst>
      <p:ext uri="{BB962C8B-B14F-4D97-AF65-F5344CB8AC3E}">
        <p14:creationId xmlns:p14="http://schemas.microsoft.com/office/powerpoint/2010/main" val="430350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62</a:t>
            </a:fld>
            <a:endParaRPr lang="en-US"/>
          </a:p>
        </p:txBody>
      </p:sp>
    </p:spTree>
    <p:extLst>
      <p:ext uri="{BB962C8B-B14F-4D97-AF65-F5344CB8AC3E}">
        <p14:creationId xmlns:p14="http://schemas.microsoft.com/office/powerpoint/2010/main" val="977868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63</a:t>
            </a:fld>
            <a:endParaRPr lang="en-US"/>
          </a:p>
        </p:txBody>
      </p:sp>
    </p:spTree>
    <p:extLst>
      <p:ext uri="{BB962C8B-B14F-4D97-AF65-F5344CB8AC3E}">
        <p14:creationId xmlns:p14="http://schemas.microsoft.com/office/powerpoint/2010/main" val="371433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numbers are intentionally omitted from this title slide. An alternate title slide design is shown as Slide 2 in this template deck. Use only one or the other.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517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65</a:t>
            </a:fld>
            <a:endParaRPr lang="en-US"/>
          </a:p>
        </p:txBody>
      </p:sp>
    </p:spTree>
    <p:extLst>
      <p:ext uri="{BB962C8B-B14F-4D97-AF65-F5344CB8AC3E}">
        <p14:creationId xmlns:p14="http://schemas.microsoft.com/office/powerpoint/2010/main" val="16506139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66</a:t>
            </a:fld>
            <a:endParaRPr lang="en-US"/>
          </a:p>
        </p:txBody>
      </p:sp>
    </p:spTree>
    <p:extLst>
      <p:ext uri="{BB962C8B-B14F-4D97-AF65-F5344CB8AC3E}">
        <p14:creationId xmlns:p14="http://schemas.microsoft.com/office/powerpoint/2010/main" val="2266839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67</a:t>
            </a:fld>
            <a:endParaRPr lang="en-US"/>
          </a:p>
        </p:txBody>
      </p:sp>
    </p:spTree>
    <p:extLst>
      <p:ext uri="{BB962C8B-B14F-4D97-AF65-F5344CB8AC3E}">
        <p14:creationId xmlns:p14="http://schemas.microsoft.com/office/powerpoint/2010/main" val="1012351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68</a:t>
            </a:fld>
            <a:endParaRPr lang="en-US"/>
          </a:p>
        </p:txBody>
      </p:sp>
    </p:spTree>
    <p:extLst>
      <p:ext uri="{BB962C8B-B14F-4D97-AF65-F5344CB8AC3E}">
        <p14:creationId xmlns:p14="http://schemas.microsoft.com/office/powerpoint/2010/main" val="39161780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69</a:t>
            </a:fld>
            <a:endParaRPr lang="en-US"/>
          </a:p>
        </p:txBody>
      </p:sp>
    </p:spTree>
    <p:extLst>
      <p:ext uri="{BB962C8B-B14F-4D97-AF65-F5344CB8AC3E}">
        <p14:creationId xmlns:p14="http://schemas.microsoft.com/office/powerpoint/2010/main" val="306091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a:t>
            </a:fld>
            <a:endParaRPr lang="en-US"/>
          </a:p>
        </p:txBody>
      </p:sp>
    </p:spTree>
    <p:extLst>
      <p:ext uri="{BB962C8B-B14F-4D97-AF65-F5344CB8AC3E}">
        <p14:creationId xmlns:p14="http://schemas.microsoft.com/office/powerpoint/2010/main" val="3082514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70</a:t>
            </a:fld>
            <a:endParaRPr lang="en-US"/>
          </a:p>
        </p:txBody>
      </p:sp>
    </p:spTree>
    <p:extLst>
      <p:ext uri="{BB962C8B-B14F-4D97-AF65-F5344CB8AC3E}">
        <p14:creationId xmlns:p14="http://schemas.microsoft.com/office/powerpoint/2010/main" val="2170625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activities of the Grandparent</a:t>
            </a:r>
            <a:r>
              <a:rPr lang="en-US" baseline="0" dirty="0"/>
              <a:t> Act is the gathering of information and best practices on a range of topics and then disseminating that information so it can be put to use to improve services and supports for grandparents and older relatives.</a:t>
            </a:r>
          </a:p>
          <a:p>
            <a:endParaRPr lang="en-US" baseline="0" dirty="0"/>
          </a:p>
          <a:p>
            <a:r>
              <a:rPr lang="en-US" baseline="0" dirty="0"/>
              <a:t>We (the Council and ACL) have at our disposal a number of methods for obtaining the information from the public. </a:t>
            </a:r>
          </a:p>
          <a:p>
            <a:endParaRPr lang="en-US" baseline="0" dirty="0"/>
          </a:p>
          <a:p>
            <a:r>
              <a:rPr lang="en-US" baseline="0" dirty="0"/>
              <a:t>However, we think it is important to first get a handle on what is already known. In that regard, we should start with what is known already about best practices in the areas the Act requires and then figure out the gaps that exist or the updates to that information that are needed before going out with an RFI gathering new info.</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71</a:t>
            </a:fld>
            <a:endParaRPr lang="en-US"/>
          </a:p>
        </p:txBody>
      </p:sp>
    </p:spTree>
    <p:extLst>
      <p:ext uri="{BB962C8B-B14F-4D97-AF65-F5344CB8AC3E}">
        <p14:creationId xmlns:p14="http://schemas.microsoft.com/office/powerpoint/2010/main" val="637191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72</a:t>
            </a:fld>
            <a:endParaRPr lang="en-US"/>
          </a:p>
        </p:txBody>
      </p:sp>
    </p:spTree>
    <p:extLst>
      <p:ext uri="{BB962C8B-B14F-4D97-AF65-F5344CB8AC3E}">
        <p14:creationId xmlns:p14="http://schemas.microsoft.com/office/powerpoint/2010/main" val="32766187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73</a:t>
            </a:fld>
            <a:endParaRPr lang="en-US"/>
          </a:p>
        </p:txBody>
      </p:sp>
    </p:spTree>
    <p:extLst>
      <p:ext uri="{BB962C8B-B14F-4D97-AF65-F5344CB8AC3E}">
        <p14:creationId xmlns:p14="http://schemas.microsoft.com/office/powerpoint/2010/main" val="3693048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74</a:t>
            </a:fld>
            <a:endParaRPr lang="en-US"/>
          </a:p>
        </p:txBody>
      </p:sp>
    </p:spTree>
    <p:extLst>
      <p:ext uri="{BB962C8B-B14F-4D97-AF65-F5344CB8AC3E}">
        <p14:creationId xmlns:p14="http://schemas.microsoft.com/office/powerpoint/2010/main" val="1744575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75</a:t>
            </a:fld>
            <a:endParaRPr lang="en-US"/>
          </a:p>
        </p:txBody>
      </p:sp>
    </p:spTree>
    <p:extLst>
      <p:ext uri="{BB962C8B-B14F-4D97-AF65-F5344CB8AC3E}">
        <p14:creationId xmlns:p14="http://schemas.microsoft.com/office/powerpoint/2010/main" val="37468283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76</a:t>
            </a:fld>
            <a:endParaRPr lang="en-US"/>
          </a:p>
        </p:txBody>
      </p:sp>
    </p:spTree>
    <p:extLst>
      <p:ext uri="{BB962C8B-B14F-4D97-AF65-F5344CB8AC3E}">
        <p14:creationId xmlns:p14="http://schemas.microsoft.com/office/powerpoint/2010/main" val="39320850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77</a:t>
            </a:fld>
            <a:endParaRPr lang="en-US"/>
          </a:p>
        </p:txBody>
      </p:sp>
    </p:spTree>
    <p:extLst>
      <p:ext uri="{BB962C8B-B14F-4D97-AF65-F5344CB8AC3E}">
        <p14:creationId xmlns:p14="http://schemas.microsoft.com/office/powerpoint/2010/main" val="41537964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78</a:t>
            </a:fld>
            <a:endParaRPr lang="en-US"/>
          </a:p>
        </p:txBody>
      </p:sp>
    </p:spTree>
    <p:extLst>
      <p:ext uri="{BB962C8B-B14F-4D97-AF65-F5344CB8AC3E}">
        <p14:creationId xmlns:p14="http://schemas.microsoft.com/office/powerpoint/2010/main" val="18169668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ACL logo shown here is part of the master, as it is assumed that an initial instance of the logo will appear on the title slide with appropriate alt. text that does not need to be re-read here by assistive technology. If this is the only place where the ACL logo will appear, remove it from the slide master and insert it with alt. text.</a:t>
            </a:r>
          </a:p>
        </p:txBody>
      </p:sp>
      <p:sp>
        <p:nvSpPr>
          <p:cNvPr id="4" name="Slide Number Placeholder 3"/>
          <p:cNvSpPr>
            <a:spLocks noGrp="1"/>
          </p:cNvSpPr>
          <p:nvPr>
            <p:ph type="sldNum" sz="quarter" idx="10"/>
          </p:nvPr>
        </p:nvSpPr>
        <p:spPr/>
        <p:txBody>
          <a:bodyPr/>
          <a:lstStyle/>
          <a:p>
            <a:fld id="{2F578678-88A4-4BE9-BB45-C5BDA72D90F8}" type="slidenum">
              <a:rPr lang="en-US" smtClean="0"/>
              <a:pPr/>
              <a:t>79</a:t>
            </a:fld>
            <a:endParaRPr lang="en-US"/>
          </a:p>
        </p:txBody>
      </p:sp>
    </p:spTree>
    <p:extLst>
      <p:ext uri="{BB962C8B-B14F-4D97-AF65-F5344CB8AC3E}">
        <p14:creationId xmlns:p14="http://schemas.microsoft.com/office/powerpoint/2010/main" val="172062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8</a:t>
            </a:fld>
            <a:endParaRPr lang="en-US"/>
          </a:p>
        </p:txBody>
      </p:sp>
    </p:spTree>
    <p:extLst>
      <p:ext uri="{BB962C8B-B14F-4D97-AF65-F5344CB8AC3E}">
        <p14:creationId xmlns:p14="http://schemas.microsoft.com/office/powerpoint/2010/main" val="368762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9</a:t>
            </a:fld>
            <a:endParaRPr lang="en-US"/>
          </a:p>
        </p:txBody>
      </p:sp>
    </p:spTree>
    <p:extLst>
      <p:ext uri="{BB962C8B-B14F-4D97-AF65-F5344CB8AC3E}">
        <p14:creationId xmlns:p14="http://schemas.microsoft.com/office/powerpoint/2010/main" val="2912513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10/31/2019</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t>
              </a:t>
            </a:r>
          </a:p>
        </p:txBody>
      </p:sp>
    </p:spTree>
    <p:extLst>
      <p:ext uri="{BB962C8B-B14F-4D97-AF65-F5344CB8AC3E}">
        <p14:creationId xmlns:p14="http://schemas.microsoft.com/office/powerpoint/2010/main" val="68972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10/31/2019</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pPr>
              <a:defRPr/>
            </a:pPr>
            <a:fld id="{7D995F1B-645C-419E-8D35-D2628B18C618}" type="slidenum">
              <a:rPr lang="en-US" smtClean="0"/>
              <a:pPr>
                <a:defRPr/>
              </a:pPr>
              <a:t>‹#›</a:t>
            </a:fld>
            <a:endParaRPr lang="en-US" dirty="0"/>
          </a:p>
        </p:txBody>
      </p:sp>
    </p:spTree>
    <p:extLst>
      <p:ext uri="{BB962C8B-B14F-4D97-AF65-F5344CB8AC3E}">
        <p14:creationId xmlns:p14="http://schemas.microsoft.com/office/powerpoint/2010/main" val="296617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091C4F2F-CF74-4C69-8440-A73641559470}"/>
              </a:ext>
            </a:extLst>
          </p:cNvPr>
          <p:cNvSpPr/>
          <p:nvPr userDrawn="1"/>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6650712C-A1DF-4388-80E6-D48132C300E5}" type="slidenum">
              <a:rPr lang="en-US" smtClean="0"/>
              <a:pPr>
                <a:defRPr/>
              </a:pPr>
              <a:t>‹#›</a:t>
            </a:fld>
            <a:endParaRPr lang="en-US" dirty="0"/>
          </a:p>
        </p:txBody>
      </p:sp>
    </p:spTree>
    <p:extLst>
      <p:ext uri="{BB962C8B-B14F-4D97-AF65-F5344CB8AC3E}">
        <p14:creationId xmlns:p14="http://schemas.microsoft.com/office/powerpoint/2010/main" val="113607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pic>
        <p:nvPicPr>
          <p:cNvPr id="22" name="Picture 21">
            <a:extLst>
              <a:ext uri="{FF2B5EF4-FFF2-40B4-BE49-F238E27FC236}">
                <a16:creationId xmlns:a16="http://schemas.microsoft.com/office/drawing/2014/main" id="{1A294A06-C19F-4B16-9292-330A49E38B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1105654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91E8D212-4457-405A-8ECC-DE40443237EE}"/>
              </a:ext>
            </a:extLst>
          </p:cNvPr>
          <p:cNvSpPr/>
          <p:nvPr userDrawn="1"/>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Tree>
    <p:extLst>
      <p:ext uri="{BB962C8B-B14F-4D97-AF65-F5344CB8AC3E}">
        <p14:creationId xmlns:p14="http://schemas.microsoft.com/office/powerpoint/2010/main" val="378899592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Copyright 2011 Generations United</a:t>
            </a:r>
            <a:endParaRPr lang="en-US" dirty="0"/>
          </a:p>
        </p:txBody>
      </p:sp>
      <p:sp>
        <p:nvSpPr>
          <p:cNvPr id="9" name="Slide Number Placeholder 8"/>
          <p:cNvSpPr>
            <a:spLocks noGrp="1"/>
          </p:cNvSpPr>
          <p:nvPr>
            <p:ph type="sldNum" sz="quarter" idx="12"/>
          </p:nvPr>
        </p:nvSpPr>
        <p:spPr/>
        <p:txBody>
          <a:bodyPr/>
          <a:lstStyle/>
          <a:p>
            <a:pPr>
              <a:defRPr/>
            </a:pPr>
            <a:fld id="{14C6045A-0A79-4308-9DC8-8D453E53192C}" type="slidenum">
              <a:rPr lang="en-US" smtClean="0"/>
              <a:pPr>
                <a:defRPr/>
              </a:pPr>
              <a:t>‹#›</a:t>
            </a:fld>
            <a:endParaRPr lang="en-US" dirty="0"/>
          </a:p>
        </p:txBody>
      </p:sp>
    </p:spTree>
    <p:extLst>
      <p:ext uri="{BB962C8B-B14F-4D97-AF65-F5344CB8AC3E}">
        <p14:creationId xmlns:p14="http://schemas.microsoft.com/office/powerpoint/2010/main" val="40685584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6" name="Rectangle 5">
            <a:extLst>
              <a:ext uri="{FF2B5EF4-FFF2-40B4-BE49-F238E27FC236}">
                <a16:creationId xmlns:a16="http://schemas.microsoft.com/office/drawing/2014/main" id="{20760B94-0ACD-40CE-8F81-F1C19D207D65}"/>
              </a:ext>
            </a:extLst>
          </p:cNvPr>
          <p:cNvSpPr/>
          <p:nvPr userDrawn="1"/>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p:txBody>
          <a:bodyPr/>
          <a:lstStyle/>
          <a:p>
            <a:pPr>
              <a:defRPr/>
            </a:pPr>
            <a:fld id="{67A5A1B0-DB26-4030-8127-7C9A14BC2798}" type="slidenum">
              <a:rPr lang="en-US" smtClean="0"/>
              <a:pPr>
                <a:defRPr/>
              </a:pPr>
              <a:t>‹#›</a:t>
            </a:fld>
            <a:endParaRPr lang="en-US" dirty="0"/>
          </a:p>
        </p:txBody>
      </p:sp>
    </p:spTree>
    <p:extLst>
      <p:ext uri="{BB962C8B-B14F-4D97-AF65-F5344CB8AC3E}">
        <p14:creationId xmlns:p14="http://schemas.microsoft.com/office/powerpoint/2010/main" val="38030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69832EA0-64E8-4CA6-AB20-D3D22D21BB19}" type="slidenum">
              <a:rPr lang="en-US" smtClean="0"/>
              <a:pPr>
                <a:defRPr/>
              </a:pPr>
              <a:t>‹#›</a:t>
            </a:fld>
            <a:endParaRPr lang="en-US" dirty="0"/>
          </a:p>
        </p:txBody>
      </p:sp>
    </p:spTree>
    <p:extLst>
      <p:ext uri="{BB962C8B-B14F-4D97-AF65-F5344CB8AC3E}">
        <p14:creationId xmlns:p14="http://schemas.microsoft.com/office/powerpoint/2010/main" val="320104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Copyright 2011 Generations United</a:t>
            </a:r>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6979A0D1-6D93-4519-8A2B-A225F0439050}" type="slidenum">
              <a:rPr lang="en-US" smtClean="0"/>
              <a:pPr>
                <a:defRPr/>
              </a:pPr>
              <a:t>‹#›</a:t>
            </a:fld>
            <a:endParaRPr lang="en-US" dirty="0"/>
          </a:p>
        </p:txBody>
      </p:sp>
      <p:pic>
        <p:nvPicPr>
          <p:cNvPr id="23" name="Picture 22">
            <a:extLst>
              <a:ext uri="{FF2B5EF4-FFF2-40B4-BE49-F238E27FC236}">
                <a16:creationId xmlns:a16="http://schemas.microsoft.com/office/drawing/2014/main" id="{04C55619-10E9-47C6-8F05-F051D345B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26739447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Copyright 2011 Generations United</a:t>
            </a:r>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60EB9969-62A9-456A-8294-71825A6B7BB5}" type="slidenum">
              <a:rPr lang="en-US" smtClean="0"/>
              <a:pPr>
                <a:defRPr/>
              </a:pPr>
              <a:t>‹#›</a:t>
            </a:fld>
            <a:endParaRPr lang="en-US" dirty="0"/>
          </a:p>
        </p:txBody>
      </p:sp>
      <p:pic>
        <p:nvPicPr>
          <p:cNvPr id="23" name="Picture 22">
            <a:extLst>
              <a:ext uri="{FF2B5EF4-FFF2-40B4-BE49-F238E27FC236}">
                <a16:creationId xmlns:a16="http://schemas.microsoft.com/office/drawing/2014/main" id="{D6917F2E-9571-459E-AA0E-94357703FA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409477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Copyright 2011 Generations United</a:t>
            </a:r>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spTree>
    <p:extLst>
      <p:ext uri="{BB962C8B-B14F-4D97-AF65-F5344CB8AC3E}">
        <p14:creationId xmlns:p14="http://schemas.microsoft.com/office/powerpoint/2010/main" val="144213771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Copyright 2011 Generations United</a:t>
            </a:r>
            <a:endParaRPr lang="en-US" dirty="0"/>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pic>
        <p:nvPicPr>
          <p:cNvPr id="20" name="Picture 19">
            <a:extLst>
              <a:ext uri="{FF2B5EF4-FFF2-40B4-BE49-F238E27FC236}">
                <a16:creationId xmlns:a16="http://schemas.microsoft.com/office/drawing/2014/main" id="{F1CF87E7-CA9D-4707-857F-FC68CFC5B8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107520864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Copyright 2011 Generations United</a:t>
            </a:r>
            <a:endParaRPr lang="en-US" dirty="0"/>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pic>
        <p:nvPicPr>
          <p:cNvPr id="26" name="Picture 25">
            <a:extLst>
              <a:ext uri="{FF2B5EF4-FFF2-40B4-BE49-F238E27FC236}">
                <a16:creationId xmlns:a16="http://schemas.microsoft.com/office/drawing/2014/main" id="{F6A6DFC3-E073-49FD-8853-213FD0230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69679855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Copyright 2011 Generations United</a:t>
            </a:r>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pic>
        <p:nvPicPr>
          <p:cNvPr id="20" name="Picture 19">
            <a:extLst>
              <a:ext uri="{FF2B5EF4-FFF2-40B4-BE49-F238E27FC236}">
                <a16:creationId xmlns:a16="http://schemas.microsoft.com/office/drawing/2014/main" id="{59A8B11D-754A-4B6C-B9E4-427A5B1382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241599911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Copyright 2011 Generations United</a:t>
            </a:r>
            <a:endParaRPr lang="en-US" dirty="0"/>
          </a:p>
        </p:txBody>
      </p:sp>
      <p:sp>
        <p:nvSpPr>
          <p:cNvPr id="9" name="Slide Number Placeholder 8"/>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spTree>
    <p:extLst>
      <p:ext uri="{BB962C8B-B14F-4D97-AF65-F5344CB8AC3E}">
        <p14:creationId xmlns:p14="http://schemas.microsoft.com/office/powerpoint/2010/main" val="49019266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420833" y="6391839"/>
            <a:ext cx="2733212" cy="304801"/>
          </a:xfrm>
        </p:spPr>
        <p:txBody>
          <a:bodyPr/>
          <a:lstStyle/>
          <a:p>
            <a:pPr>
              <a:defRPr/>
            </a:pPr>
            <a:r>
              <a:rPr lang="en-US"/>
              <a:t>Copyright 2011 Generations United</a:t>
            </a:r>
            <a:endParaRPr lang="en-US" dirty="0"/>
          </a:p>
        </p:txBody>
      </p:sp>
      <p:sp>
        <p:nvSpPr>
          <p:cNvPr id="9" name="Slide Number Placeholder 8"/>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spTree>
    <p:extLst>
      <p:ext uri="{BB962C8B-B14F-4D97-AF65-F5344CB8AC3E}">
        <p14:creationId xmlns:p14="http://schemas.microsoft.com/office/powerpoint/2010/main" val="33178132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Copyright 2011 Generations United</a:t>
            </a:r>
            <a:endParaRPr lang="en-US" dirty="0"/>
          </a:p>
        </p:txBody>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sp>
        <p:nvSpPr>
          <p:cNvPr id="7" name="Rectangle 6">
            <a:extLst>
              <a:ext uri="{FF2B5EF4-FFF2-40B4-BE49-F238E27FC236}">
                <a16:creationId xmlns:a16="http://schemas.microsoft.com/office/drawing/2014/main" id="{68FA3A75-D460-4553-9C6F-BA5D78CB878C}"/>
              </a:ext>
            </a:extLst>
          </p:cNvPr>
          <p:cNvSpPr/>
          <p:nvPr userDrawn="1"/>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Tree>
    <p:extLst>
      <p:ext uri="{BB962C8B-B14F-4D97-AF65-F5344CB8AC3E}">
        <p14:creationId xmlns:p14="http://schemas.microsoft.com/office/powerpoint/2010/main" val="245088820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pPr>
              <a:defRPr/>
            </a:pPr>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7D995F1B-645C-419E-8D35-D2628B18C618}" type="slidenum">
              <a:rPr lang="en-US" smtClean="0"/>
              <a:pPr>
                <a:defRPr/>
              </a:pPr>
              <a:t>‹#›</a:t>
            </a:fld>
            <a:endParaRPr lang="en-US" dirty="0"/>
          </a:p>
        </p:txBody>
      </p:sp>
    </p:spTree>
    <p:extLst>
      <p:ext uri="{BB962C8B-B14F-4D97-AF65-F5344CB8AC3E}">
        <p14:creationId xmlns:p14="http://schemas.microsoft.com/office/powerpoint/2010/main" val="2151056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E82E1978-08B4-4292-921B-33DC8B9B5365}"/>
              </a:ext>
            </a:extLst>
          </p:cNvPr>
          <p:cNvSpPr>
            <a:spLocks noGrp="1"/>
          </p:cNvSpPr>
          <p:nvPr>
            <p:ph type="sldNum" sz="quarter" idx="10"/>
          </p:nvPr>
        </p:nvSpPr>
        <p:spPr/>
        <p:txBody>
          <a:bodyPr/>
          <a:lstStyle/>
          <a:p>
            <a:pPr>
              <a:defRPr/>
            </a:pPr>
            <a:fld id="{7D995F1B-645C-419E-8D35-D2628B18C618}" type="slidenum">
              <a:rPr lang="en-US" smtClean="0"/>
              <a:pPr>
                <a:defRPr/>
              </a:pPr>
              <a:t>‹#›</a:t>
            </a:fld>
            <a:endParaRPr lang="en-US" dirty="0"/>
          </a:p>
        </p:txBody>
      </p:sp>
      <p:sp>
        <p:nvSpPr>
          <p:cNvPr id="8" name="Title 7">
            <a:extLst>
              <a:ext uri="{FF2B5EF4-FFF2-40B4-BE49-F238E27FC236}">
                <a16:creationId xmlns:a16="http://schemas.microsoft.com/office/drawing/2014/main" id="{2FEAECF2-B8AE-4CED-B675-9847EFCE70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621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p:nvSpPr>
        <p:spPr>
          <a:xfrm>
            <a:off x="8210551"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34CCFFDA-3A0E-AE41-9B51-051D06043F06}" type="slidenum">
              <a:rPr lang="en-US" smtClean="0"/>
              <a:pPr/>
              <a:t>‹#›</a:t>
            </a:fld>
            <a:endParaRPr lang="en-US" dirty="0"/>
          </a:p>
        </p:txBody>
      </p:sp>
      <p:sp>
        <p:nvSpPr>
          <p:cNvPr id="9" name="TextBox 8"/>
          <p:cNvSpPr txBox="1"/>
          <p:nvPr/>
        </p:nvSpPr>
        <p:spPr>
          <a:xfrm>
            <a:off x="223186" y="228600"/>
            <a:ext cx="260909" cy="415498"/>
          </a:xfrm>
          <a:prstGeom prst="rect">
            <a:avLst/>
          </a:prstGeom>
          <a:noFill/>
        </p:spPr>
        <p:txBody>
          <a:bodyPr wrap="square" lIns="0" tIns="0" rIns="0" bIns="0" rtlCol="0">
            <a:spAutoFit/>
          </a:bodyPr>
          <a:lstStyle/>
          <a:p>
            <a:r>
              <a:rPr sz="2700" b="1" dirty="0">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Date Placeholder 1">
            <a:extLst>
              <a:ext uri="{FF2B5EF4-FFF2-40B4-BE49-F238E27FC236}">
                <a16:creationId xmlns:a16="http://schemas.microsoft.com/office/drawing/2014/main" id="{9EF81E16-0ACC-4659-BC7E-D22E111DFBF3}"/>
              </a:ext>
            </a:extLst>
          </p:cNvPr>
          <p:cNvSpPr>
            <a:spLocks noGrp="1"/>
          </p:cNvSpPr>
          <p:nvPr>
            <p:ph type="dt" sz="half" idx="13"/>
          </p:nvPr>
        </p:nvSpPr>
        <p:spPr>
          <a:xfrm>
            <a:off x="7989829" y="6391839"/>
            <a:ext cx="742949" cy="304799"/>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A1608837-F454-4E78-B872-B23A48681EB7}"/>
              </a:ext>
            </a:extLst>
          </p:cNvPr>
          <p:cNvSpPr>
            <a:spLocks noGrp="1"/>
          </p:cNvSpPr>
          <p:nvPr>
            <p:ph type="ftr" sz="quarter" idx="14"/>
          </p:nvPr>
        </p:nvSpPr>
        <p:spPr>
          <a:xfrm>
            <a:off x="420833" y="6391839"/>
            <a:ext cx="2894846" cy="304801"/>
          </a:xfrm>
          <a:prstGeom prst="rect">
            <a:avLst/>
          </a:prstGeom>
        </p:spPr>
        <p:txBody>
          <a:bodyPr/>
          <a:lstStyle/>
          <a:p>
            <a:r>
              <a:rPr lang="en-US"/>
              <a:t>© 2018 www.grandfamilies.org</a:t>
            </a:r>
            <a:endParaRPr lang="en-US" dirty="0"/>
          </a:p>
        </p:txBody>
      </p:sp>
    </p:spTree>
    <p:extLst>
      <p:ext uri="{BB962C8B-B14F-4D97-AF65-F5344CB8AC3E}">
        <p14:creationId xmlns:p14="http://schemas.microsoft.com/office/powerpoint/2010/main" val="11541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p:nvSpPr>
        <p:spPr>
          <a:xfrm>
            <a:off x="8210551"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34CCFFDA-3A0E-AE41-9B51-051D06043F06}" type="slidenum">
              <a:rPr lang="en-US" smtClean="0"/>
              <a:pPr/>
              <a:t>‹#›</a:t>
            </a:fld>
            <a:endParaRPr lang="en-US" dirty="0"/>
          </a:p>
        </p:txBody>
      </p:sp>
      <p:sp>
        <p:nvSpPr>
          <p:cNvPr id="9" name="TextBox 8"/>
          <p:cNvSpPr txBox="1"/>
          <p:nvPr/>
        </p:nvSpPr>
        <p:spPr>
          <a:xfrm>
            <a:off x="223186" y="228600"/>
            <a:ext cx="260909" cy="415498"/>
          </a:xfrm>
          <a:prstGeom prst="rect">
            <a:avLst/>
          </a:prstGeom>
          <a:noFill/>
        </p:spPr>
        <p:txBody>
          <a:bodyPr wrap="square" lIns="0" tIns="0" rIns="0" bIns="0" rtlCol="0">
            <a:spAutoFit/>
          </a:bodyPr>
          <a:lstStyle/>
          <a:p>
            <a:r>
              <a:rPr sz="2700" b="1" dirty="0">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Date Placeholder 1">
            <a:extLst>
              <a:ext uri="{FF2B5EF4-FFF2-40B4-BE49-F238E27FC236}">
                <a16:creationId xmlns:a16="http://schemas.microsoft.com/office/drawing/2014/main" id="{9EF81E16-0ACC-4659-BC7E-D22E111DFBF3}"/>
              </a:ext>
            </a:extLst>
          </p:cNvPr>
          <p:cNvSpPr>
            <a:spLocks noGrp="1"/>
          </p:cNvSpPr>
          <p:nvPr>
            <p:ph type="dt" sz="half" idx="13"/>
          </p:nvPr>
        </p:nvSpPr>
        <p:spPr>
          <a:xfrm>
            <a:off x="7989829" y="6391839"/>
            <a:ext cx="742949" cy="304799"/>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A1608837-F454-4E78-B872-B23A48681EB7}"/>
              </a:ext>
            </a:extLst>
          </p:cNvPr>
          <p:cNvSpPr>
            <a:spLocks noGrp="1"/>
          </p:cNvSpPr>
          <p:nvPr>
            <p:ph type="ftr" sz="quarter" idx="14"/>
          </p:nvPr>
        </p:nvSpPr>
        <p:spPr>
          <a:xfrm>
            <a:off x="420833" y="6391839"/>
            <a:ext cx="2894846" cy="304801"/>
          </a:xfrm>
          <a:prstGeom prst="rect">
            <a:avLst/>
          </a:prstGeom>
        </p:spPr>
        <p:txBody>
          <a:bodyPr/>
          <a:lstStyle/>
          <a:p>
            <a:r>
              <a:rPr lang="en-US"/>
              <a:t>© 2018 www.grandfamilies.org</a:t>
            </a:r>
            <a:endParaRPr lang="en-US" dirty="0"/>
          </a:p>
        </p:txBody>
      </p:sp>
    </p:spTree>
    <p:extLst>
      <p:ext uri="{BB962C8B-B14F-4D97-AF65-F5344CB8AC3E}">
        <p14:creationId xmlns:p14="http://schemas.microsoft.com/office/powerpoint/2010/main" val="204196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ll slid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lang="en-US" sz="825" b="1" dirty="0">
                <a:solidFill>
                  <a:schemeClr val="bg1"/>
                </a:solidFill>
              </a:rPr>
              <a:t>Grandfamilies.org</a:t>
            </a:r>
            <a:endParaRPr kumimoji="0" lang="en-US" sz="825" b="1" i="0" u="none" strike="noStrike" cap="none" normalizeH="0" baseline="0" dirty="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304800"/>
            <a:ext cx="6629400" cy="1143000"/>
          </a:xfrm>
        </p:spPr>
        <p:txBody>
          <a:bodyPr>
            <a:normAutofit/>
          </a:bodyPr>
          <a:lstStyle>
            <a:lvl1pPr>
              <a:defRPr sz="3000" b="1">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752600"/>
            <a:ext cx="8153400" cy="4572000"/>
          </a:xfrm>
        </p:spPr>
        <p:txBody>
          <a:bodyPr/>
          <a:lstStyle>
            <a:lvl1pPr marL="172641" indent="-172641">
              <a:buFont typeface="Arial" panose="020B0604020202020204" pitchFamily="34" charset="0"/>
              <a:buChar char="•"/>
              <a:defRPr>
                <a:solidFill>
                  <a:schemeClr val="accent1"/>
                </a:solidFill>
              </a:defRPr>
            </a:lvl1pPr>
            <a:lvl2pPr marL="471488" indent="-128588">
              <a:buClr>
                <a:schemeClr val="accent3"/>
              </a:buClr>
              <a:buFont typeface="Arial" panose="020B0604020202020204" pitchFamily="34" charset="0"/>
              <a:buChar char="•"/>
              <a:defRPr>
                <a:solidFill>
                  <a:schemeClr val="accent3"/>
                </a:solidFill>
              </a:defRPr>
            </a:lvl2pPr>
            <a:lvl3pPr marL="817960" indent="-132160">
              <a:buClr>
                <a:schemeClr val="accent3"/>
              </a:buClr>
              <a:buFont typeface="Arial" panose="020B0604020202020204" pitchFamily="34" charset="0"/>
              <a:buChar char="•"/>
              <a:defRPr>
                <a:solidFill>
                  <a:schemeClr val="accent6"/>
                </a:solidFill>
              </a:defRPr>
            </a:lvl3pPr>
            <a:lvl4pPr marL="1157288" indent="-128588">
              <a:buClr>
                <a:schemeClr val="accent3"/>
              </a:buClr>
              <a:buFont typeface="Arial" panose="020B0604020202020204" pitchFamily="34" charset="0"/>
              <a:buChar char="•"/>
              <a:defRPr>
                <a:solidFill>
                  <a:schemeClr val="accent5"/>
                </a:solidFill>
              </a:defRPr>
            </a:lvl4pPr>
            <a:lvl5pPr marL="1503760" indent="-132160">
              <a:buClr>
                <a:schemeClr val="accent3"/>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C1F6C714-A295-4B23-B6EB-44DBA647EA79}"/>
              </a:ext>
            </a:extLst>
          </p:cNvPr>
          <p:cNvSpPr/>
          <p:nvPr userDrawn="1"/>
        </p:nvSpPr>
        <p:spPr bwMode="auto">
          <a:xfrm>
            <a:off x="-19234"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9048055A-F52F-4DF7-8485-ADA40EC93657}"/>
              </a:ext>
            </a:extLst>
          </p:cNvPr>
          <p:cNvSpPr/>
          <p:nvPr userDrawn="1"/>
        </p:nvSpPr>
        <p:spPr bwMode="auto">
          <a:xfrm>
            <a:off x="1143001"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F7D68D3C-504C-4110-BC13-B5E8D9E94CE9}"/>
              </a:ext>
            </a:extLst>
          </p:cNvPr>
          <p:cNvSpPr/>
          <p:nvPr userDrawn="1"/>
        </p:nvSpPr>
        <p:spPr bwMode="auto">
          <a:xfrm>
            <a:off x="2305236"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4" name="Date Placeholder 3"/>
          <p:cNvSpPr>
            <a:spLocks noGrp="1"/>
          </p:cNvSpPr>
          <p:nvPr>
            <p:ph type="dt" sz="half" idx="10"/>
          </p:nvPr>
        </p:nvSpPr>
        <p:spPr>
          <a:xfrm>
            <a:off x="7989829" y="6391839"/>
            <a:ext cx="742949" cy="304799"/>
          </a:xfrm>
          <a:prstGeom prst="rect">
            <a:avLst/>
          </a:prstGeom>
        </p:spPr>
        <p:txBody>
          <a:bodyPr/>
          <a:lstStyle/>
          <a:p>
            <a:endParaRPr lang="en-US" altLang="en-US" dirty="0"/>
          </a:p>
        </p:txBody>
      </p:sp>
      <p:sp>
        <p:nvSpPr>
          <p:cNvPr id="5" name="Footer Placeholder 4"/>
          <p:cNvSpPr>
            <a:spLocks noGrp="1"/>
          </p:cNvSpPr>
          <p:nvPr>
            <p:ph type="ftr" sz="quarter" idx="11"/>
          </p:nvPr>
        </p:nvSpPr>
        <p:spPr>
          <a:xfrm>
            <a:off x="420833" y="6391839"/>
            <a:ext cx="2894846" cy="304801"/>
          </a:xfrm>
          <a:prstGeom prst="rect">
            <a:avLst/>
          </a:prstGeom>
        </p:spPr>
        <p:txBody>
          <a:bodyPr/>
          <a:lstStyle/>
          <a:p>
            <a:endParaRPr lang="en-US" altLang="en-US" dirty="0"/>
          </a:p>
        </p:txBody>
      </p:sp>
      <p:sp>
        <p:nvSpPr>
          <p:cNvPr id="6" name="Slide Number Placeholder 5"/>
          <p:cNvSpPr>
            <a:spLocks noGrp="1"/>
          </p:cNvSpPr>
          <p:nvPr>
            <p:ph type="sldNum" sz="quarter" idx="12"/>
          </p:nvPr>
        </p:nvSpPr>
        <p:spPr/>
        <p:txBody>
          <a:bodyPr/>
          <a:lstStyle>
            <a:lvl1pPr>
              <a:defRPr b="1">
                <a:solidFill>
                  <a:schemeClr val="accent6"/>
                </a:solidFill>
              </a:defRPr>
            </a:lvl1pPr>
          </a:lstStyle>
          <a:p>
            <a:fld id="{6215D999-F182-4F4F-ABA0-94A96553E2C0}" type="slidenum">
              <a:rPr lang="en-US" altLang="en-US" smtClean="0"/>
              <a:pPr/>
              <a:t>‹#›</a:t>
            </a:fld>
            <a:endParaRPr lang="en-US" altLang="en-US" dirty="0"/>
          </a:p>
        </p:txBody>
      </p:sp>
    </p:spTree>
    <p:extLst>
      <p:ext uri="{BB962C8B-B14F-4D97-AF65-F5344CB8AC3E}">
        <p14:creationId xmlns:p14="http://schemas.microsoft.com/office/powerpoint/2010/main" val="156636084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All slid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lang="en-US" sz="825" b="1" dirty="0">
                <a:solidFill>
                  <a:schemeClr val="bg1"/>
                </a:solidFill>
              </a:rPr>
              <a:t>Grandfamilies.org</a:t>
            </a:r>
            <a:endParaRPr kumimoji="0" lang="en-US" sz="825" b="1" i="0" u="none" strike="noStrike" cap="none" normalizeH="0" baseline="0" dirty="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304800"/>
            <a:ext cx="6629400" cy="1143000"/>
          </a:xfrm>
        </p:spPr>
        <p:txBody>
          <a:bodyPr>
            <a:normAutofit/>
          </a:bodyPr>
          <a:lstStyle>
            <a:lvl1pPr>
              <a:defRPr sz="3000" b="1">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752600"/>
            <a:ext cx="4038600" cy="4572000"/>
          </a:xfrm>
        </p:spPr>
        <p:txBody>
          <a:bodyPr/>
          <a:lstStyle>
            <a:lvl1pPr marL="172641" indent="-172641">
              <a:buFont typeface="Arial" panose="020B0604020202020204" pitchFamily="34" charset="0"/>
              <a:buChar char="•"/>
              <a:defRPr>
                <a:solidFill>
                  <a:schemeClr val="accent1"/>
                </a:solidFill>
              </a:defRPr>
            </a:lvl1pPr>
            <a:lvl2pPr marL="471488" indent="-128588">
              <a:buClr>
                <a:schemeClr val="accent3"/>
              </a:buClr>
              <a:buFont typeface="Arial" panose="020B0604020202020204" pitchFamily="34" charset="0"/>
              <a:buChar char="•"/>
              <a:defRPr>
                <a:solidFill>
                  <a:schemeClr val="accent3"/>
                </a:solidFill>
              </a:defRPr>
            </a:lvl2pPr>
            <a:lvl3pPr marL="817960" indent="-132160">
              <a:buClr>
                <a:schemeClr val="accent3"/>
              </a:buClr>
              <a:buFont typeface="Arial" panose="020B0604020202020204" pitchFamily="34" charset="0"/>
              <a:buChar char="•"/>
              <a:defRPr>
                <a:solidFill>
                  <a:schemeClr val="accent6"/>
                </a:solidFill>
              </a:defRPr>
            </a:lvl3pPr>
            <a:lvl4pPr marL="1157288" indent="-128588">
              <a:buClr>
                <a:schemeClr val="accent3"/>
              </a:buClr>
              <a:buFont typeface="Arial" panose="020B0604020202020204" pitchFamily="34" charset="0"/>
              <a:buChar char="•"/>
              <a:defRPr>
                <a:solidFill>
                  <a:schemeClr val="accent5"/>
                </a:solidFill>
              </a:defRPr>
            </a:lvl4pPr>
            <a:lvl5pPr marL="1503760" indent="-132160">
              <a:buClr>
                <a:schemeClr val="accent3"/>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C1F6C714-A295-4B23-B6EB-44DBA647EA79}"/>
              </a:ext>
            </a:extLst>
          </p:cNvPr>
          <p:cNvSpPr/>
          <p:nvPr userDrawn="1"/>
        </p:nvSpPr>
        <p:spPr bwMode="auto">
          <a:xfrm>
            <a:off x="-19234"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9048055A-F52F-4DF7-8485-ADA40EC93657}"/>
              </a:ext>
            </a:extLst>
          </p:cNvPr>
          <p:cNvSpPr/>
          <p:nvPr userDrawn="1"/>
        </p:nvSpPr>
        <p:spPr bwMode="auto">
          <a:xfrm>
            <a:off x="1143001"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F7D68D3C-504C-4110-BC13-B5E8D9E94CE9}"/>
              </a:ext>
            </a:extLst>
          </p:cNvPr>
          <p:cNvSpPr/>
          <p:nvPr userDrawn="1"/>
        </p:nvSpPr>
        <p:spPr bwMode="auto">
          <a:xfrm>
            <a:off x="2305236"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dirty="0">
              <a:ln>
                <a:noFill/>
              </a:ln>
              <a:solidFill>
                <a:schemeClr val="tx1"/>
              </a:solidFill>
              <a:effectLst/>
              <a:latin typeface="Arial" panose="020B0604020202020204" pitchFamily="34" charset="0"/>
            </a:endParaRPr>
          </a:p>
        </p:txBody>
      </p:sp>
      <p:sp>
        <p:nvSpPr>
          <p:cNvPr id="4" name="Date Placeholder 3"/>
          <p:cNvSpPr>
            <a:spLocks noGrp="1"/>
          </p:cNvSpPr>
          <p:nvPr>
            <p:ph type="dt" sz="half" idx="10"/>
          </p:nvPr>
        </p:nvSpPr>
        <p:spPr>
          <a:xfrm>
            <a:off x="7989829" y="6391839"/>
            <a:ext cx="742949" cy="304799"/>
          </a:xfrm>
          <a:prstGeom prst="rect">
            <a:avLst/>
          </a:prstGeom>
        </p:spPr>
        <p:txBody>
          <a:bodyPr/>
          <a:lstStyle/>
          <a:p>
            <a:endParaRPr lang="en-US" altLang="en-US" dirty="0"/>
          </a:p>
        </p:txBody>
      </p:sp>
      <p:sp>
        <p:nvSpPr>
          <p:cNvPr id="5" name="Footer Placeholder 4"/>
          <p:cNvSpPr>
            <a:spLocks noGrp="1"/>
          </p:cNvSpPr>
          <p:nvPr>
            <p:ph type="ftr" sz="quarter" idx="11"/>
          </p:nvPr>
        </p:nvSpPr>
        <p:spPr>
          <a:xfrm>
            <a:off x="420833" y="6391839"/>
            <a:ext cx="2894846" cy="304801"/>
          </a:xfrm>
          <a:prstGeom prst="rect">
            <a:avLst/>
          </a:prstGeom>
        </p:spPr>
        <p:txBody>
          <a:bodyPr/>
          <a:lstStyle/>
          <a:p>
            <a:endParaRPr lang="en-US" altLang="en-US" dirty="0"/>
          </a:p>
        </p:txBody>
      </p:sp>
      <p:sp>
        <p:nvSpPr>
          <p:cNvPr id="6" name="Slide Number Placeholder 5"/>
          <p:cNvSpPr>
            <a:spLocks noGrp="1"/>
          </p:cNvSpPr>
          <p:nvPr>
            <p:ph type="sldNum" sz="quarter" idx="12"/>
          </p:nvPr>
        </p:nvSpPr>
        <p:spPr/>
        <p:txBody>
          <a:bodyPr/>
          <a:lstStyle>
            <a:lvl1pPr>
              <a:defRPr b="1">
                <a:solidFill>
                  <a:schemeClr val="accent6"/>
                </a:solidFill>
              </a:defRPr>
            </a:lvl1pPr>
          </a:lstStyle>
          <a:p>
            <a:fld id="{6215D999-F182-4F4F-ABA0-94A96553E2C0}" type="slidenum">
              <a:rPr lang="en-US" altLang="en-US" smtClean="0"/>
              <a:pPr/>
              <a:t>‹#›</a:t>
            </a:fld>
            <a:endParaRPr lang="en-US" altLang="en-US" dirty="0"/>
          </a:p>
        </p:txBody>
      </p:sp>
    </p:spTree>
    <p:extLst>
      <p:ext uri="{BB962C8B-B14F-4D97-AF65-F5344CB8AC3E}">
        <p14:creationId xmlns:p14="http://schemas.microsoft.com/office/powerpoint/2010/main" val="320995102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16" name="Slide Number Placeholder 15"/>
          <p:cNvSpPr>
            <a:spLocks noGrp="1"/>
          </p:cNvSpPr>
          <p:nvPr>
            <p:ph type="sldNum" sz="quarter" idx="11"/>
          </p:nvPr>
        </p:nvSpPr>
        <p:spPr/>
        <p:txBody>
          <a:bodyPr/>
          <a:lstStyle/>
          <a:p>
            <a:fld id="{EA34A441-BDAA-F84D-882D-34F60586E6B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7768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a:defRPr/>
            </a:pPr>
            <a:fld id="{A707BB4C-933A-46D2-A421-8A46D6092474}" type="datetime1">
              <a:rPr lang="en-US" smtClean="0"/>
              <a:pPr>
                <a:defRPr/>
              </a:pPr>
              <a:t>10/31/2019</a:t>
            </a:fld>
            <a:endParaRPr lang="en-US"/>
          </a:p>
        </p:txBody>
      </p:sp>
      <p:sp>
        <p:nvSpPr>
          <p:cNvPr id="15" name="Slide Number Placeholder 14"/>
          <p:cNvSpPr>
            <a:spLocks noGrp="1"/>
          </p:cNvSpPr>
          <p:nvPr>
            <p:ph type="sldNum" sz="quarter" idx="11"/>
          </p:nvPr>
        </p:nvSpPr>
        <p:spPr/>
        <p:txBody>
          <a:bodyPr/>
          <a:lstStyle/>
          <a:p>
            <a:pPr>
              <a:defRPr/>
            </a:pPr>
            <a:fld id="{CCDFE3DF-61DE-40E2-B47D-FFCF2DFF36E9}" type="slidenum">
              <a:rPr lang="en-US" altLang="en-US" smtClean="0"/>
              <a:pPr>
                <a:defRPr/>
              </a:pPr>
              <a:t>‹#›</a:t>
            </a:fld>
            <a:endParaRPr lang="en-US" altLang="en-US"/>
          </a:p>
        </p:txBody>
      </p:sp>
      <p:sp>
        <p:nvSpPr>
          <p:cNvPr id="16" name="Footer Placeholder 15"/>
          <p:cNvSpPr>
            <a:spLocks noGrp="1"/>
          </p:cNvSpPr>
          <p:nvPr>
            <p:ph type="ftr" sz="quarter" idx="12"/>
          </p:nvPr>
        </p:nvSpPr>
        <p:spPr/>
        <p:txBody>
          <a:bodyPr/>
          <a:lstStyle/>
          <a:p>
            <a:pPr>
              <a:defRPr/>
            </a:pPr>
            <a:r>
              <a:rPr lang="en-US"/>
              <a:t>Dr. Joseph Crumbley, LCSW 2017</a:t>
            </a:r>
          </a:p>
        </p:txBody>
      </p:sp>
    </p:spTree>
    <p:extLst>
      <p:ext uri="{BB962C8B-B14F-4D97-AF65-F5344CB8AC3E}">
        <p14:creationId xmlns:p14="http://schemas.microsoft.com/office/powerpoint/2010/main" val="2584309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13" name="Slide Number Placeholder 12"/>
          <p:cNvSpPr>
            <a:spLocks noGrp="1"/>
          </p:cNvSpPr>
          <p:nvPr>
            <p:ph type="sldNum" sz="quarter" idx="11"/>
          </p:nvPr>
        </p:nvSpPr>
        <p:spPr/>
        <p:txBody>
          <a:bodyPr/>
          <a:lstStyle/>
          <a:p>
            <a:fld id="{EA34A441-BDAA-F84D-882D-34F60586E6B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64497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BCA051C9-C7E6-4D18-BFCE-40D2E8DA7CCF}" type="datetime1">
              <a:rPr lang="en-US" smtClean="0"/>
              <a:pPr>
                <a:defRPr/>
              </a:pPr>
              <a:t>10/31/2019</a:t>
            </a:fld>
            <a:endParaRPr lang="en-US"/>
          </a:p>
        </p:txBody>
      </p:sp>
      <p:sp>
        <p:nvSpPr>
          <p:cNvPr id="9" name="Slide Number Placeholder 8"/>
          <p:cNvSpPr>
            <a:spLocks noGrp="1"/>
          </p:cNvSpPr>
          <p:nvPr>
            <p:ph type="sldNum" sz="quarter" idx="11"/>
          </p:nvPr>
        </p:nvSpPr>
        <p:spPr/>
        <p:txBody>
          <a:bodyPr/>
          <a:lstStyle/>
          <a:p>
            <a:pPr>
              <a:defRPr/>
            </a:pPr>
            <a:fld id="{AF97284B-FA8E-40CB-B5F3-D1068DB76512}"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r>
              <a:rPr lang="en-US"/>
              <a:t>Dr. Joseph Crumbley, LCSW 2017</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71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a:defRPr/>
            </a:pPr>
            <a:fld id="{0455D299-3A5A-45CE-B6CA-13433B3688BE}" type="datetime1">
              <a:rPr lang="en-US" smtClean="0"/>
              <a:pPr>
                <a:defRPr/>
              </a:pPr>
              <a:t>10/31/2019</a:t>
            </a:fld>
            <a:endParaRPr lang="en-US"/>
          </a:p>
        </p:txBody>
      </p:sp>
      <p:sp>
        <p:nvSpPr>
          <p:cNvPr id="15" name="Slide Number Placeholder 14"/>
          <p:cNvSpPr>
            <a:spLocks noGrp="1"/>
          </p:cNvSpPr>
          <p:nvPr>
            <p:ph type="sldNum" sz="quarter" idx="11"/>
          </p:nvPr>
        </p:nvSpPr>
        <p:spPr/>
        <p:txBody>
          <a:bodyPr/>
          <a:lstStyle/>
          <a:p>
            <a:pPr>
              <a:defRPr/>
            </a:pPr>
            <a:fld id="{8EB633CB-E1B0-4DFC-B906-0F4D0D97354C}" type="slidenum">
              <a:rPr lang="en-US" altLang="en-US" smtClean="0"/>
              <a:pPr>
                <a:defRPr/>
              </a:pPr>
              <a:t>‹#›</a:t>
            </a:fld>
            <a:endParaRPr lang="en-US" altLang="en-US"/>
          </a:p>
        </p:txBody>
      </p:sp>
      <p:sp>
        <p:nvSpPr>
          <p:cNvPr id="16" name="Footer Placeholder 15"/>
          <p:cNvSpPr>
            <a:spLocks noGrp="1"/>
          </p:cNvSpPr>
          <p:nvPr>
            <p:ph type="ftr" sz="quarter" idx="12"/>
          </p:nvPr>
        </p:nvSpPr>
        <p:spPr/>
        <p:txBody>
          <a:bodyPr/>
          <a:lstStyle/>
          <a:p>
            <a:pPr>
              <a:defRPr/>
            </a:pPr>
            <a:r>
              <a:rPr lang="en-US"/>
              <a:t>Dr. Joseph Crumbley, LCSW 2017</a:t>
            </a:r>
          </a:p>
        </p:txBody>
      </p:sp>
    </p:spTree>
    <p:extLst>
      <p:ext uri="{BB962C8B-B14F-4D97-AF65-F5344CB8AC3E}">
        <p14:creationId xmlns:p14="http://schemas.microsoft.com/office/powerpoint/2010/main" val="324861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fld id="{CA782044-0B57-47DF-9E57-4720338A323E}" type="datetime1">
              <a:rPr lang="en-US" smtClean="0"/>
              <a:pPr>
                <a:defRPr/>
              </a:pPr>
              <a:t>10/31/2019</a:t>
            </a:fld>
            <a:endParaRPr lang="en-US"/>
          </a:p>
        </p:txBody>
      </p:sp>
      <p:sp>
        <p:nvSpPr>
          <p:cNvPr id="8" name="Slide Number Placeholder 7"/>
          <p:cNvSpPr>
            <a:spLocks noGrp="1"/>
          </p:cNvSpPr>
          <p:nvPr>
            <p:ph type="sldNum" sz="quarter" idx="11"/>
          </p:nvPr>
        </p:nvSpPr>
        <p:spPr/>
        <p:txBody>
          <a:bodyPr/>
          <a:lstStyle/>
          <a:p>
            <a:pPr>
              <a:defRPr/>
            </a:pPr>
            <a:fld id="{D58E1519-1895-4CC7-A4A8-196B3457EEB2}" type="slidenum">
              <a:rPr lang="en-US" altLang="en-US" smtClean="0"/>
              <a:pPr>
                <a:defRPr/>
              </a:pPr>
              <a:t>‹#›</a:t>
            </a:fld>
            <a:endParaRPr lang="en-US" altLang="en-US"/>
          </a:p>
        </p:txBody>
      </p:sp>
      <p:sp>
        <p:nvSpPr>
          <p:cNvPr id="9" name="Footer Placeholder 8"/>
          <p:cNvSpPr>
            <a:spLocks noGrp="1"/>
          </p:cNvSpPr>
          <p:nvPr>
            <p:ph type="ftr" sz="quarter" idx="12"/>
          </p:nvPr>
        </p:nvSpPr>
        <p:spPr/>
        <p:txBody>
          <a:bodyPr/>
          <a:lstStyle/>
          <a:p>
            <a:pPr>
              <a:defRPr/>
            </a:pPr>
            <a:r>
              <a:rPr lang="en-US"/>
              <a:t>Dr. Joseph Crumbley, LCSW 2017</a:t>
            </a:r>
          </a:p>
        </p:txBody>
      </p:sp>
    </p:spTree>
    <p:extLst>
      <p:ext uri="{BB962C8B-B14F-4D97-AF65-F5344CB8AC3E}">
        <p14:creationId xmlns:p14="http://schemas.microsoft.com/office/powerpoint/2010/main" val="3236000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6" name="Slide Number Placeholder 5"/>
          <p:cNvSpPr>
            <a:spLocks noGrp="1"/>
          </p:cNvSpPr>
          <p:nvPr>
            <p:ph type="sldNum" sz="quarter" idx="11"/>
          </p:nvPr>
        </p:nvSpPr>
        <p:spPr/>
        <p:txBody>
          <a:bodyPr/>
          <a:lstStyle/>
          <a:p>
            <a:fld id="{EA34A441-BDAA-F84D-882D-34F60586E6B7}"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581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16" name="Slide Number Placeholder 15"/>
          <p:cNvSpPr>
            <a:spLocks noGrp="1"/>
          </p:cNvSpPr>
          <p:nvPr>
            <p:ph type="sldNum" sz="quarter" idx="11"/>
          </p:nvPr>
        </p:nvSpPr>
        <p:spPr/>
        <p:txBody>
          <a:bodyPr/>
          <a:lstStyle/>
          <a:p>
            <a:fld id="{EA34A441-BDAA-F84D-882D-34F60586E6B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76964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14" name="Slide Number Placeholder 13"/>
          <p:cNvSpPr>
            <a:spLocks noGrp="1"/>
          </p:cNvSpPr>
          <p:nvPr>
            <p:ph type="sldNum" sz="quarter" idx="11"/>
          </p:nvPr>
        </p:nvSpPr>
        <p:spPr/>
        <p:txBody>
          <a:bodyPr/>
          <a:lstStyle/>
          <a:p>
            <a:fld id="{EA34A441-BDAA-F84D-882D-34F60586E6B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54987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1444975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3031571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dit 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fld id="{89BED236-49E9-6944-8A83-0A862050916E}"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981258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Thursday, October 31, 2019</a:t>
            </a:fld>
            <a:endParaRPr lang="en-US" dirty="0"/>
          </a:p>
        </p:txBody>
      </p:sp>
      <p:sp>
        <p:nvSpPr>
          <p:cNvPr id="16" name="Slide Number Placeholder 15"/>
          <p:cNvSpPr>
            <a:spLocks noGrp="1"/>
          </p:cNvSpPr>
          <p:nvPr>
            <p:ph type="sldNum" sz="quarter" idx="11"/>
          </p:nvPr>
        </p:nvSpPr>
        <p:spPr/>
        <p:txBody>
          <a:bodyPr/>
          <a:lstStyle/>
          <a:p>
            <a:fld id="{06B3CCE6-3D7D-AC46-9877-BAC74626ABE8}"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2656198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Thursday, October 31, 2019</a:t>
            </a:fld>
            <a:endParaRPr lang="en-US" dirty="0"/>
          </a:p>
        </p:txBody>
      </p:sp>
      <p:sp>
        <p:nvSpPr>
          <p:cNvPr id="15" name="Slide Number Placeholder 14"/>
          <p:cNvSpPr>
            <a:spLocks noGrp="1"/>
          </p:cNvSpPr>
          <p:nvPr>
            <p:ph type="sldNum" sz="quarter" idx="11"/>
          </p:nvPr>
        </p:nvSpPr>
        <p:spPr/>
        <p:txBody>
          <a:bodyPr/>
          <a:lstStyle/>
          <a:p>
            <a:fld id="{06B3CCE6-3D7D-AC46-9877-BAC74626ABE8}"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11754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October 31, 2019</a:t>
            </a:fld>
            <a:endParaRPr lang="en-US" dirty="0"/>
          </a:p>
        </p:txBody>
      </p:sp>
      <p:sp>
        <p:nvSpPr>
          <p:cNvPr id="13" name="Slide Number Placeholder 12"/>
          <p:cNvSpPr>
            <a:spLocks noGrp="1"/>
          </p:cNvSpPr>
          <p:nvPr>
            <p:ph type="sldNum" sz="quarter" idx="11"/>
          </p:nvPr>
        </p:nvSpPr>
        <p:spPr/>
        <p:txBody>
          <a:bodyPr/>
          <a:lstStyle/>
          <a:p>
            <a:fld id="{06B3CCE6-3D7D-AC46-9877-BAC74626ABE8}"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5642971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October 31, 2019</a:t>
            </a:fld>
            <a:endParaRPr lang="en-US" dirty="0"/>
          </a:p>
        </p:txBody>
      </p:sp>
      <p:sp>
        <p:nvSpPr>
          <p:cNvPr id="9" name="Slide Number Placeholder 8"/>
          <p:cNvSpPr>
            <a:spLocks noGrp="1"/>
          </p:cNvSpPr>
          <p:nvPr>
            <p:ph type="sldNum" sz="quarter" idx="11"/>
          </p:nvPr>
        </p:nvSpPr>
        <p:spPr/>
        <p:txBody>
          <a:bodyPr/>
          <a:lstStyle/>
          <a:p>
            <a:fld id="{06B3CCE6-3D7D-AC46-9877-BAC74626ABE8}"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25220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Thursday, October 31, 2019</a:t>
            </a:fld>
            <a:endParaRPr lang="en-US" dirty="0"/>
          </a:p>
        </p:txBody>
      </p:sp>
      <p:sp>
        <p:nvSpPr>
          <p:cNvPr id="15" name="Slide Number Placeholder 14"/>
          <p:cNvSpPr>
            <a:spLocks noGrp="1"/>
          </p:cNvSpPr>
          <p:nvPr>
            <p:ph type="sldNum" sz="quarter" idx="11"/>
          </p:nvPr>
        </p:nvSpPr>
        <p:spPr/>
        <p:txBody>
          <a:bodyPr/>
          <a:lstStyle/>
          <a:p>
            <a:fld id="{06B3CCE6-3D7D-AC46-9877-BAC74626ABE8}"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792371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Thursday, October 31, 2019</a:t>
            </a:fld>
            <a:endParaRPr lang="en-US" dirty="0"/>
          </a:p>
        </p:txBody>
      </p:sp>
      <p:sp>
        <p:nvSpPr>
          <p:cNvPr id="8" name="Slide Number Placeholder 7"/>
          <p:cNvSpPr>
            <a:spLocks noGrp="1"/>
          </p:cNvSpPr>
          <p:nvPr>
            <p:ph type="sldNum" sz="quarter" idx="11"/>
          </p:nvPr>
        </p:nvSpPr>
        <p:spPr/>
        <p:txBody>
          <a:bodyPr/>
          <a:lstStyle/>
          <a:p>
            <a:fld id="{06B3CCE6-3D7D-AC46-9877-BAC74626ABE8}"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3739555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October 31, 2019</a:t>
            </a:fld>
            <a:endParaRPr lang="en-US" dirty="0"/>
          </a:p>
        </p:txBody>
      </p:sp>
      <p:sp>
        <p:nvSpPr>
          <p:cNvPr id="6" name="Slide Number Placeholder 5"/>
          <p:cNvSpPr>
            <a:spLocks noGrp="1"/>
          </p:cNvSpPr>
          <p:nvPr>
            <p:ph type="sldNum" sz="quarter" idx="11"/>
          </p:nvPr>
        </p:nvSpPr>
        <p:spPr/>
        <p:txBody>
          <a:bodyPr/>
          <a:lstStyle/>
          <a:p>
            <a:fld id="{06B3CCE6-3D7D-AC46-9877-BAC74626ABE8}"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722272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October 31, 2019</a:t>
            </a:fld>
            <a:endParaRPr lang="en-US" dirty="0"/>
          </a:p>
        </p:txBody>
      </p:sp>
      <p:sp>
        <p:nvSpPr>
          <p:cNvPr id="16" name="Slide Number Placeholder 15"/>
          <p:cNvSpPr>
            <a:spLocks noGrp="1"/>
          </p:cNvSpPr>
          <p:nvPr>
            <p:ph type="sldNum" sz="quarter" idx="11"/>
          </p:nvPr>
        </p:nvSpPr>
        <p:spPr/>
        <p:txBody>
          <a:bodyPr/>
          <a:lstStyle/>
          <a:p>
            <a:fld id="{06B3CCE6-3D7D-AC46-9877-BAC74626ABE8}"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5901221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Thursday, October 31, 2019</a:t>
            </a:fld>
            <a:endParaRPr lang="en-US" dirty="0"/>
          </a:p>
        </p:txBody>
      </p:sp>
      <p:sp>
        <p:nvSpPr>
          <p:cNvPr id="14" name="Slide Number Placeholder 13"/>
          <p:cNvSpPr>
            <a:spLocks noGrp="1"/>
          </p:cNvSpPr>
          <p:nvPr>
            <p:ph type="sldNum" sz="quarter" idx="11"/>
          </p:nvPr>
        </p:nvSpPr>
        <p:spPr/>
        <p:txBody>
          <a:bodyPr/>
          <a:lstStyle/>
          <a:p>
            <a:fld id="{06B3CCE6-3D7D-AC46-9877-BAC74626ABE8}"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81836417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Thursday, October 31,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3CCE6-3D7D-AC46-9877-BAC74626ABE8}" type="slidenum">
              <a:rPr lang="en-US" smtClean="0"/>
              <a:pPr/>
              <a:t>‹#›</a:t>
            </a:fld>
            <a:endParaRPr lang="en-US" dirty="0"/>
          </a:p>
        </p:txBody>
      </p:sp>
    </p:spTree>
    <p:extLst>
      <p:ext uri="{BB962C8B-B14F-4D97-AF65-F5344CB8AC3E}">
        <p14:creationId xmlns:p14="http://schemas.microsoft.com/office/powerpoint/2010/main" val="5100780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Thursday, October 31,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3CCE6-3D7D-AC46-9877-BAC74626ABE8}" type="slidenum">
              <a:rPr lang="en-US" smtClean="0"/>
              <a:pPr/>
              <a:t>‹#›</a:t>
            </a:fld>
            <a:endParaRPr lang="en-US" dirty="0"/>
          </a:p>
        </p:txBody>
      </p:sp>
    </p:spTree>
    <p:extLst>
      <p:ext uri="{BB962C8B-B14F-4D97-AF65-F5344CB8AC3E}">
        <p14:creationId xmlns:p14="http://schemas.microsoft.com/office/powerpoint/2010/main" val="1459504940"/>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r>
              <a:rPr lang="en-US"/>
              <a:t>Dr. Joseph Crumbley, LCSW 2017</a:t>
            </a:r>
          </a:p>
        </p:txBody>
      </p:sp>
      <p:sp>
        <p:nvSpPr>
          <p:cNvPr id="27" name="Slide Number Placeholder 26"/>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102476850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Joseph Crumbley, LCSW 2017</a:t>
            </a:r>
          </a:p>
        </p:txBody>
      </p:sp>
      <p:sp>
        <p:nvSpPr>
          <p:cNvPr id="6" name="Slide Number Placeholder 5"/>
          <p:cNvSpPr>
            <a:spLocks noGrp="1"/>
          </p:cNvSpPr>
          <p:nvPr>
            <p:ph type="sldNum" sz="quarter" idx="12"/>
          </p:nvPr>
        </p:nvSpPr>
        <p:spPr/>
        <p:txBody>
          <a:bodyPr/>
          <a:lstStyle/>
          <a:p>
            <a:pPr>
              <a:defRPr/>
            </a:pPr>
            <a:fld id="{3F1F83BD-03E5-4AF4-ACDD-0442AFA2D4C9}" type="slidenum">
              <a:rPr lang="en-US" altLang="en-US" smtClean="0"/>
              <a:pPr>
                <a:defRPr/>
              </a:pPr>
              <a:t>‹#›</a:t>
            </a:fld>
            <a:endParaRPr lang="en-US" altLang="en-US"/>
          </a:p>
        </p:txBody>
      </p:sp>
    </p:spTree>
    <p:extLst>
      <p:ext uri="{BB962C8B-B14F-4D97-AF65-F5344CB8AC3E}">
        <p14:creationId xmlns:p14="http://schemas.microsoft.com/office/powerpoint/2010/main" val="3328582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Joseph Crumbley, LCSW 2017</a:t>
            </a:r>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228207231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Dr. Joseph Crumbley, LCSW 2017</a:t>
            </a:r>
          </a:p>
        </p:txBody>
      </p:sp>
      <p:sp>
        <p:nvSpPr>
          <p:cNvPr id="7" name="Slide Number Placeholder 6"/>
          <p:cNvSpPr>
            <a:spLocks noGrp="1"/>
          </p:cNvSpPr>
          <p:nvPr>
            <p:ph type="sldNum" sz="quarter" idx="12"/>
          </p:nvPr>
        </p:nvSpPr>
        <p:spPr/>
        <p:txBody>
          <a:bodyPr/>
          <a:lstStyle/>
          <a:p>
            <a:pPr>
              <a:defRPr/>
            </a:pPr>
            <a:fld id="{905CF829-8FC4-4D20-896B-053F5393C5EE}" type="slidenum">
              <a:rPr lang="en-US" altLang="en-US" smtClean="0"/>
              <a:pPr>
                <a:defRPr/>
              </a:pPr>
              <a:t>‹#›</a:t>
            </a:fld>
            <a:endParaRPr lang="en-US" altLang="en-US"/>
          </a:p>
        </p:txBody>
      </p:sp>
    </p:spTree>
    <p:extLst>
      <p:ext uri="{BB962C8B-B14F-4D97-AF65-F5344CB8AC3E}">
        <p14:creationId xmlns:p14="http://schemas.microsoft.com/office/powerpoint/2010/main" val="22499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Dr. Joseph Crumbley, LCSW 2017</a:t>
            </a:r>
          </a:p>
        </p:txBody>
      </p:sp>
      <p:sp>
        <p:nvSpPr>
          <p:cNvPr id="9" name="Slide Number Placeholder 8"/>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3651230479"/>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EA34A441-BDAA-F84D-882D-34F60586E6B7}" type="slidenum">
              <a:rPr lang="en-US" smtClean="0"/>
              <a:pPr/>
              <a:t>‹#›</a:t>
            </a:fld>
            <a:endParaRPr lang="en-US"/>
          </a:p>
        </p:txBody>
      </p:sp>
      <p:sp>
        <p:nvSpPr>
          <p:cNvPr id="9" name="Footer Placeholder 8"/>
          <p:cNvSpPr>
            <a:spLocks noGrp="1"/>
          </p:cNvSpPr>
          <p:nvPr>
            <p:ph type="ftr" sz="quarter" idx="12"/>
          </p:nvPr>
        </p:nvSpPr>
        <p:spPr/>
        <p:txBody>
          <a:bodyPr/>
          <a:lstStyle/>
          <a:p>
            <a:r>
              <a:rPr lang="en-US"/>
              <a:t>Dr. Joseph Crumbley, LCSW 2017</a:t>
            </a:r>
          </a:p>
        </p:txBody>
      </p:sp>
    </p:spTree>
    <p:extLst>
      <p:ext uri="{BB962C8B-B14F-4D97-AF65-F5344CB8AC3E}">
        <p14:creationId xmlns:p14="http://schemas.microsoft.com/office/powerpoint/2010/main" val="492127036"/>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Dr. Joseph Crumbley, LCSW 2017</a:t>
            </a:r>
          </a:p>
        </p:txBody>
      </p:sp>
      <p:sp>
        <p:nvSpPr>
          <p:cNvPr id="4" name="Slide Number Placeholder 3"/>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2408430600"/>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 Joseph Crumbley, LCSW 2017</a:t>
            </a:r>
          </a:p>
        </p:txBody>
      </p:sp>
      <p:sp>
        <p:nvSpPr>
          <p:cNvPr id="7" name="Slide Number Placeholder 6"/>
          <p:cNvSpPr>
            <a:spLocks noGrp="1"/>
          </p:cNvSpPr>
          <p:nvPr>
            <p:ph type="sldNum" sz="quarter" idx="12"/>
          </p:nvPr>
        </p:nvSpPr>
        <p:spPr>
          <a:xfrm>
            <a:off x="8156448" y="6422064"/>
            <a:ext cx="762000" cy="365125"/>
          </a:xfrm>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2431368379"/>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r>
              <a:rPr lang="en-US"/>
              <a:t>Dr. Joseph Crumbley, LCSW 2017</a:t>
            </a:r>
          </a:p>
        </p:txBody>
      </p:sp>
      <p:sp>
        <p:nvSpPr>
          <p:cNvPr id="7" name="Slide Number Placeholder 6"/>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3859446900"/>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Joseph Crumbley, LCSW 2017</a:t>
            </a:r>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2474407869"/>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Joseph Crumbley, LCSW 2017</a:t>
            </a:r>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188671507"/>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edit 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Joseph Crumbley, LCSW 2017</a:t>
            </a:r>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3381251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9"/>
            <a:ext cx="7772400" cy="1500187"/>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7"/>
            <a:ext cx="7772400" cy="1057275"/>
          </a:xfrm>
        </p:spPr>
        <p:txBody>
          <a:bodyPr anchor="t">
            <a:noAutofit/>
          </a:bodyPr>
          <a:lstStyle>
            <a:lvl1pPr algn="l">
              <a:defRPr sz="24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436302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1543050" indent="-17145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32877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7.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6.jpe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25">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10/31/2019</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a:defRPr/>
            </a:pPr>
            <a:fld id="{7D995F1B-645C-419E-8D35-D2628B18C618}" type="slidenum">
              <a:rPr lang="en-US" smtClean="0"/>
              <a:pPr>
                <a:defRPr/>
              </a:pPr>
              <a:t>‹#›</a:t>
            </a:fld>
            <a:endParaRPr lang="en-US" dirty="0"/>
          </a:p>
        </p:txBody>
      </p:sp>
      <p:grpSp>
        <p:nvGrpSpPr>
          <p:cNvPr id="22" name="Group 21">
            <a:extLst>
              <a:ext uri="{FF2B5EF4-FFF2-40B4-BE49-F238E27FC236}">
                <a16:creationId xmlns:a16="http://schemas.microsoft.com/office/drawing/2014/main" id="{DA081FDF-6C73-4C7D-BC24-61C08BC9FA27}"/>
              </a:ext>
            </a:extLst>
          </p:cNvPr>
          <p:cNvGrpSpPr/>
          <p:nvPr userDrawn="1"/>
        </p:nvGrpSpPr>
        <p:grpSpPr>
          <a:xfrm>
            <a:off x="0" y="0"/>
            <a:ext cx="9144000" cy="6858000"/>
            <a:chOff x="0" y="0"/>
            <a:chExt cx="12192000" cy="6858000"/>
          </a:xfrm>
        </p:grpSpPr>
        <p:sp>
          <p:nvSpPr>
            <p:cNvPr id="23" name="Rectangle 22">
              <a:extLst>
                <a:ext uri="{FF2B5EF4-FFF2-40B4-BE49-F238E27FC236}">
                  <a16:creationId xmlns:a16="http://schemas.microsoft.com/office/drawing/2014/main" id="{E29A0C12-6EDA-40C8-904E-96F38587B7C5}"/>
                </a:ext>
              </a:extLst>
            </p:cNvPr>
            <p:cNvSpPr/>
            <p:nvPr/>
          </p:nvSpPr>
          <p:spPr>
            <a:xfrm>
              <a:off x="0" y="0"/>
              <a:ext cx="12192000" cy="6858000"/>
            </a:xfrm>
            <a:prstGeom prst="rect">
              <a:avLst/>
            </a:prstGeom>
            <a:blipFill>
              <a:blip r:embed="rId25">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EB84FBC6-EEDC-4EC7-817D-F0F5A572FA82}"/>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0BFA349-B6A1-4C74-B43E-9E67DB4F6871}"/>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6EEBFD84-20AB-489B-9373-2D3D18E4EFD4}"/>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97ED08DE-12B7-4FBA-88C6-F83FED50883E}"/>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5A17B353-06D0-429D-BF4F-F8FA19845560}"/>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87CEB83B-F36E-42CA-8E48-A6BAAA089EFA}"/>
                </a:ext>
              </a:extLst>
            </p:cNvPr>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1AC48A04-8504-4CB8-BE33-395A7DA9B9DB}"/>
                </a:ext>
              </a:extLst>
            </p:cNvPr>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4FBD881A-4BC9-4E36-932A-6A02DB1A5FAD}"/>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32" name="Picture 31">
            <a:extLst>
              <a:ext uri="{FF2B5EF4-FFF2-40B4-BE49-F238E27FC236}">
                <a16:creationId xmlns:a16="http://schemas.microsoft.com/office/drawing/2014/main" id="{D4B3AFF4-8AE4-49A5-B7BE-5D479E111D63}"/>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7867439" y="6096000"/>
            <a:ext cx="1105976" cy="589854"/>
          </a:xfrm>
          <a:prstGeom prst="rect">
            <a:avLst/>
          </a:prstGeom>
        </p:spPr>
      </p:pic>
    </p:spTree>
    <p:extLst>
      <p:ext uri="{BB962C8B-B14F-4D97-AF65-F5344CB8AC3E}">
        <p14:creationId xmlns:p14="http://schemas.microsoft.com/office/powerpoint/2010/main" val="14634155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p:hf hd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9BED236-49E9-6944-8A83-0A862050916E}" type="datetimeFigureOut">
              <a:rPr lang="en-US" smtClean="0"/>
              <a:pPr/>
              <a:t>10/31/2019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A34A441-BDAA-F84D-882D-34F60586E6B7}" type="slidenum">
              <a:rPr lang="en-US" smtClean="0"/>
              <a:pPr/>
              <a:t>‹#›</a:t>
            </a:fld>
            <a:endParaRPr lang="en-US"/>
          </a:p>
        </p:txBody>
      </p:sp>
    </p:spTree>
    <p:extLst>
      <p:ext uri="{BB962C8B-B14F-4D97-AF65-F5344CB8AC3E}">
        <p14:creationId xmlns:p14="http://schemas.microsoft.com/office/powerpoint/2010/main" val="750377320"/>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9BED236-49E9-6944-8A83-0A862050916E}" type="datetimeFigureOut">
              <a:rPr lang="en-US" smtClean="0"/>
              <a:pPr/>
              <a:t>10/31/2019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A34A441-BDAA-F84D-882D-34F60586E6B7}" type="slidenum">
              <a:rPr lang="en-US" smtClean="0"/>
              <a:pPr/>
              <a:t>‹#›</a:t>
            </a:fld>
            <a:endParaRPr lang="en-US"/>
          </a:p>
        </p:txBody>
      </p:sp>
    </p:spTree>
    <p:extLst>
      <p:ext uri="{BB962C8B-B14F-4D97-AF65-F5344CB8AC3E}">
        <p14:creationId xmlns:p14="http://schemas.microsoft.com/office/powerpoint/2010/main" val="24817378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a:t>Dr. Joseph Crumbley, LCSW 2017</a:t>
            </a: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A34A441-BDAA-F84D-882D-34F60586E6B7}" type="slidenum">
              <a:rPr lang="en-US" smtClean="0"/>
              <a:pPr/>
              <a:t>‹#›</a:t>
            </a:fld>
            <a:endParaRPr lang="en-US"/>
          </a:p>
        </p:txBody>
      </p:sp>
    </p:spTree>
    <p:extLst>
      <p:ext uri="{BB962C8B-B14F-4D97-AF65-F5344CB8AC3E}">
        <p14:creationId xmlns:p14="http://schemas.microsoft.com/office/powerpoint/2010/main" val="207531082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2"/>
            <a:ext cx="2133600" cy="365125"/>
          </a:xfrm>
          <a:prstGeom prst="rect">
            <a:avLst/>
          </a:prstGeom>
        </p:spPr>
        <p:txBody>
          <a:bodyPr vert="horz" lIns="91440" tIns="45720" rIns="91440" bIns="45720" rtlCol="0" anchor="ctr"/>
          <a:lstStyle>
            <a:lvl1pPr algn="ctr">
              <a:defRPr sz="1050">
                <a:solidFill>
                  <a:schemeClr val="bg1">
                    <a:lumMod val="85000"/>
                  </a:schemeClr>
                </a:solidFill>
              </a:defRPr>
            </a:lvl1pPr>
          </a:lstStyle>
          <a:p>
            <a:fld id="{7AA28999-D008-419E-9628-EE1C64F81F4C}" type="slidenum">
              <a:rPr lang="en-US" smtClean="0"/>
              <a:pPr/>
              <a:t>‹#›</a:t>
            </a:fld>
            <a:endParaRPr lang="en-US"/>
          </a:p>
        </p:txBody>
      </p:sp>
    </p:spTree>
    <p:extLst>
      <p:ext uri="{BB962C8B-B14F-4D97-AF65-F5344CB8AC3E}">
        <p14:creationId xmlns:p14="http://schemas.microsoft.com/office/powerpoint/2010/main" val="566147492"/>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ctr" defTabSz="685800" rtl="0" eaLnBrk="1" latinLnBrk="0" hangingPunct="1">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Tx/>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0A4F90"/>
        </a:buClr>
        <a:buSzPct val="100000"/>
        <a:buFont typeface="Wingdings" panose="05000000000000000000" pitchFamily="2" charset="2"/>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anose="02070309020205020404" pitchFamily="49" charset="0"/>
        <a:buChar char="o"/>
        <a:defRPr sz="1500" kern="1200">
          <a:solidFill>
            <a:schemeClr val="tx1"/>
          </a:solidFill>
          <a:latin typeface="+mn-lt"/>
          <a:ea typeface="+mn-ea"/>
          <a:cs typeface="+mn-cs"/>
        </a:defRPr>
      </a:lvl4pPr>
      <a:lvl5pPr marL="1543050" indent="-171450" algn="l" defTabSz="685800" rtl="0" eaLnBrk="1" latinLnBrk="0" hangingPunct="1">
        <a:spcBef>
          <a:spcPct val="20000"/>
        </a:spcBef>
        <a:buClrTx/>
        <a:buFont typeface="Wingdings" panose="05000000000000000000" pitchFamily="2" charset="2"/>
        <a:buChar char="Ø"/>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gu.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www.grandfamilie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1.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grandfamilies.org/Portals/0/documents/GU%20Policy%20Brief%20October%202014.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www.grandfamilies.org/Portals/0/Documents/2017/GU%20Policy%20Brief%20-%20TANF%20Assistance%20Final%202.pdf." TargetMode="External"/><Relationship Id="rId4" Type="http://schemas.openxmlformats.org/officeDocument/2006/relationships/hyperlink" Target="http://www.dss.state.la.us/index.cfm?md=pagebuilder&amp;tmp=home&amp;pid=138#undefin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www.grandfamilies.org/Portals/0/Documents/2017/Grandfamilies-Adoption-Guardianship-Chart-Final%20(2).pdf"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8" Type="http://schemas.openxmlformats.org/officeDocument/2006/relationships/hyperlink" Target="http://www.childrensdefense.org/" TargetMode="External"/><Relationship Id="rId3" Type="http://schemas.openxmlformats.org/officeDocument/2006/relationships/hyperlink" Target="http://www.americanbar.org/groups/child_law.html" TargetMode="External"/><Relationship Id="rId7" Type="http://schemas.openxmlformats.org/officeDocument/2006/relationships/hyperlink" Target="http://www.cwla.org/"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hyperlink" Target="http://www.casey.org/" TargetMode="External"/><Relationship Id="rId5" Type="http://schemas.openxmlformats.org/officeDocument/2006/relationships/hyperlink" Target="http://www.brookdalefoundation.org/" TargetMode="External"/><Relationship Id="rId10" Type="http://schemas.openxmlformats.org/officeDocument/2006/relationships/hyperlink" Target="http://www.giaging.org/issues/grandfamilies/" TargetMode="External"/><Relationship Id="rId4" Type="http://schemas.openxmlformats.org/officeDocument/2006/relationships/hyperlink" Target="http://www.aecf.org/" TargetMode="External"/><Relationship Id="rId9" Type="http://schemas.openxmlformats.org/officeDocument/2006/relationships/hyperlink" Target="https://scholarworks.wmich.edu/grandfamilies/about.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29.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image" Target="../media/image48.svg"/><Relationship Id="rId5" Type="http://schemas.openxmlformats.org/officeDocument/2006/relationships/image" Target="../media/image41.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mailto:SGRG.Act@acl.hhs.gov"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4"/>
          </p:nvPr>
        </p:nvSpPr>
        <p:spPr>
          <a:xfrm>
            <a:off x="2438400" y="3086100"/>
            <a:ext cx="6700684" cy="914400"/>
          </a:xfrm>
        </p:spPr>
        <p:txBody>
          <a:bodyPr>
            <a:normAutofit fontScale="77500" lnSpcReduction="20000"/>
          </a:bodyPr>
          <a:lstStyle/>
          <a:p>
            <a:r>
              <a:rPr lang="en-US" dirty="0"/>
              <a:t>Advisory Council to Support Grandparents Raising Grandchildren Meeting</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2667000" y="3810000"/>
            <a:ext cx="4876800" cy="381000"/>
          </a:xfrm>
        </p:spPr>
        <p:txBody>
          <a:bodyPr>
            <a:normAutofit fontScale="77500" lnSpcReduction="20000"/>
          </a:bodyPr>
          <a:lstStyle/>
          <a:p>
            <a:r>
              <a:rPr lang="en-US" dirty="0"/>
              <a:t>Washington, DC</a:t>
            </a:r>
          </a:p>
        </p:txBody>
      </p:sp>
      <p:sp>
        <p:nvSpPr>
          <p:cNvPr id="38" name="Text Placeholder 37">
            <a:extLst>
              <a:ext uri="{FF2B5EF4-FFF2-40B4-BE49-F238E27FC236}">
                <a16:creationId xmlns:a16="http://schemas.microsoft.com/office/drawing/2014/main" id="{A610DA8C-9520-45CB-B7B7-E077FBAF2BBE}"/>
              </a:ext>
            </a:extLst>
          </p:cNvPr>
          <p:cNvSpPr>
            <a:spLocks noGrp="1"/>
          </p:cNvSpPr>
          <p:nvPr>
            <p:ph type="body" sz="quarter" idx="12"/>
          </p:nvPr>
        </p:nvSpPr>
        <p:spPr>
          <a:xfrm>
            <a:off x="2701413" y="4267200"/>
            <a:ext cx="3962400" cy="457200"/>
          </a:xfrm>
        </p:spPr>
        <p:txBody>
          <a:bodyPr/>
          <a:lstStyle/>
          <a:p>
            <a:r>
              <a:rPr lang="en-US" dirty="0"/>
              <a:t>August 28-29, 2019</a:t>
            </a:r>
          </a:p>
        </p:txBody>
      </p:sp>
      <p:sp>
        <p:nvSpPr>
          <p:cNvPr id="43" name="Text Placeholder 42">
            <a:extLst>
              <a:ext uri="{FF2B5EF4-FFF2-40B4-BE49-F238E27FC236}">
                <a16:creationId xmlns:a16="http://schemas.microsoft.com/office/drawing/2014/main" id="{8732C5F5-B0F1-43F5-B386-31D90F28ECF2}"/>
              </a:ext>
            </a:extLst>
          </p:cNvPr>
          <p:cNvSpPr>
            <a:spLocks noGrp="1"/>
          </p:cNvSpPr>
          <p:nvPr>
            <p:ph type="body" sz="quarter" idx="18"/>
          </p:nvPr>
        </p:nvSpPr>
        <p:spPr>
          <a:xfrm>
            <a:off x="76200" y="6172200"/>
            <a:ext cx="1447800" cy="304800"/>
          </a:xfrm>
        </p:spPr>
        <p:txBody>
          <a:bodyPr/>
          <a:lstStyle/>
          <a:p>
            <a:r>
              <a:rPr lang="en-US" dirty="0"/>
              <a:t>Day 1</a:t>
            </a:r>
          </a:p>
        </p:txBody>
      </p:sp>
      <p:pic>
        <p:nvPicPr>
          <p:cNvPr id="3" name="Picture 2" descr="Administration for Community Living (ACL); Grandparents Raising Grandchildren Advisory Council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5354954"/>
            <a:ext cx="4343400" cy="1237869"/>
          </a:xfrm>
          <a:prstGeom prst="rect">
            <a:avLst/>
          </a:prstGeom>
        </p:spPr>
      </p:pic>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overview </a:t>
            </a:r>
            <a:r>
              <a:rPr lang="en-US" sz="2800" i="1" dirty="0">
                <a:solidFill>
                  <a:srgbClr val="0A4F90"/>
                </a:solidFill>
              </a:rPr>
              <a:t>6 of 9</a:t>
            </a: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sz="2000" dirty="0"/>
              <a:t>Sec. 3. Advisory Council To Support Grandparents Raising Grandchildren</a:t>
            </a:r>
          </a:p>
          <a:p>
            <a:pPr marL="0" indent="0">
              <a:buNone/>
            </a:pPr>
            <a:endParaRPr lang="en-US" sz="2000" dirty="0"/>
          </a:p>
          <a:p>
            <a:pPr marL="0" indent="0">
              <a:buNone/>
            </a:pPr>
            <a:r>
              <a:rPr lang="en-US" sz="1800" b="1" dirty="0"/>
              <a:t>Required Membership - 2</a:t>
            </a:r>
          </a:p>
          <a:p>
            <a:r>
              <a:rPr lang="en-US" sz="1800" dirty="0"/>
              <a:t>A grandparent raising a grandchild</a:t>
            </a:r>
          </a:p>
          <a:p>
            <a:r>
              <a:rPr lang="en-US" sz="1800" dirty="0"/>
              <a:t>An older relative caregiver of children</a:t>
            </a:r>
          </a:p>
          <a:p>
            <a:endParaRPr lang="en-US" sz="1800" dirty="0"/>
          </a:p>
          <a:p>
            <a:pPr marL="0" indent="0">
              <a:buNone/>
            </a:pPr>
            <a:r>
              <a:rPr lang="en-US" sz="1800" b="1" dirty="0"/>
              <a:t>ACL’s Expanded Membership - 13</a:t>
            </a:r>
          </a:p>
          <a:p>
            <a:r>
              <a:rPr lang="en-US" sz="1800" dirty="0"/>
              <a:t>Grandparents</a:t>
            </a:r>
          </a:p>
          <a:p>
            <a:r>
              <a:rPr lang="en-US" sz="1800" dirty="0"/>
              <a:t>Older relatives</a:t>
            </a:r>
          </a:p>
          <a:p>
            <a:r>
              <a:rPr lang="en-US" sz="1800" dirty="0"/>
              <a:t>Researchers</a:t>
            </a:r>
          </a:p>
          <a:p>
            <a:r>
              <a:rPr lang="en-US" sz="1800" dirty="0"/>
              <a:t>Other professionals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72087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7 of 9</a:t>
            </a:r>
            <a:endParaRPr lang="en-US" sz="28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solidFill>
                  <a:prstClr val="black"/>
                </a:solidFill>
              </a:rPr>
              <a:t>Sec. 3. </a:t>
            </a:r>
            <a:r>
              <a:rPr lang="en-US" i="1" dirty="0">
                <a:solidFill>
                  <a:prstClr val="black"/>
                </a:solidFill>
              </a:rPr>
              <a:t>Required Activities</a:t>
            </a:r>
            <a:endParaRPr lang="en-US" dirty="0"/>
          </a:p>
          <a:p>
            <a:pPr lvl="0"/>
            <a:r>
              <a:rPr lang="en-US" dirty="0"/>
              <a:t>Conduct outreach and information collection activities asking for: </a:t>
            </a:r>
          </a:p>
          <a:p>
            <a:pPr lvl="1"/>
            <a:r>
              <a:rPr lang="en-US" dirty="0"/>
              <a:t>Information, resources and best practices to help grandparents and other relatives to meet the health, educational, nutritional and other needs of those for whom they provide care as well as for the maintenance of their own physical and emotional health.</a:t>
            </a:r>
          </a:p>
          <a:p>
            <a:pPr lvl="1"/>
            <a:r>
              <a:rPr lang="en-US" dirty="0"/>
              <a:t>Provide recommendations to fill gaps identified in the above. </a:t>
            </a:r>
          </a:p>
          <a:p>
            <a:pPr lvl="0"/>
            <a:r>
              <a:rPr lang="en-US" dirty="0"/>
              <a:t>Identify, promote, coordinate and disseminate to the public, information, resources and best practices available to help grandparents and other older relatives, to:</a:t>
            </a:r>
          </a:p>
          <a:p>
            <a:pPr lvl="1"/>
            <a:r>
              <a:rPr lang="en-US" dirty="0"/>
              <a:t>Meet the health, nutritional, educational and other needs of children</a:t>
            </a:r>
          </a:p>
          <a:p>
            <a:pPr lvl="1"/>
            <a:r>
              <a:rPr lang="en-US" dirty="0"/>
              <a:t>How to maintain their own physical, mental and emotional well being</a:t>
            </a:r>
          </a:p>
          <a:p>
            <a:pPr lvl="0"/>
            <a:r>
              <a:rPr lang="en-US" dirty="0"/>
              <a:t>Consider the needs of those affected by the opioid crisis</a:t>
            </a:r>
          </a:p>
          <a:p>
            <a:pPr lvl="0"/>
            <a:r>
              <a:rPr lang="en-US" dirty="0"/>
              <a:t>Consider the needs of members of Native American tribes</a:t>
            </a:r>
          </a:p>
          <a:p>
            <a:pPr marL="0" indent="0">
              <a:buNone/>
            </a:pPr>
            <a:endParaRPr lang="en-US" dirty="0">
              <a:solidFill>
                <a:prstClr val="black"/>
              </a:solidFill>
            </a:endParaRPr>
          </a:p>
        </p:txBody>
      </p:sp>
      <p:sp>
        <p:nvSpPr>
          <p:cNvPr id="4" name="Slide Number Placeholder 3"/>
          <p:cNvSpPr>
            <a:spLocks noGrp="1"/>
          </p:cNvSpPr>
          <p:nvPr>
            <p:ph type="sldNum" sz="quarter" idx="12"/>
          </p:nvPr>
        </p:nvSpPr>
        <p:spPr/>
        <p:txBody>
          <a:bodyPr/>
          <a:lstStyle/>
          <a:p>
            <a:fld id="{7AA28999-D008-419E-9628-EE1C64F81F4C}" type="slidenum">
              <a:rPr lang="en-US" smtClean="0"/>
              <a:pPr/>
              <a:t>11</a:t>
            </a:fld>
            <a:endParaRPr lang="en-US" dirty="0"/>
          </a:p>
        </p:txBody>
      </p:sp>
    </p:spTree>
    <p:extLst>
      <p:ext uri="{BB962C8B-B14F-4D97-AF65-F5344CB8AC3E}">
        <p14:creationId xmlns:p14="http://schemas.microsoft.com/office/powerpoint/2010/main" val="367084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8 of 9</a:t>
            </a:r>
            <a:endParaRPr lang="en-US" sz="2800" dirty="0"/>
          </a:p>
        </p:txBody>
      </p:sp>
      <p:sp>
        <p:nvSpPr>
          <p:cNvPr id="3" name="Content Placeholder 2"/>
          <p:cNvSpPr>
            <a:spLocks noGrp="1"/>
          </p:cNvSpPr>
          <p:nvPr>
            <p:ph idx="1"/>
          </p:nvPr>
        </p:nvSpPr>
        <p:spPr/>
        <p:txBody>
          <a:bodyPr>
            <a:normAutofit fontScale="77500" lnSpcReduction="20000"/>
          </a:bodyPr>
          <a:lstStyle/>
          <a:p>
            <a:pPr marL="0" indent="0">
              <a:buNone/>
            </a:pPr>
            <a:r>
              <a:rPr lang="en-US" sz="3500" dirty="0"/>
              <a:t>Sec. 3 -</a:t>
            </a:r>
            <a:r>
              <a:rPr lang="en-US" sz="3500" i="1" dirty="0"/>
              <a:t>Deliverables</a:t>
            </a:r>
          </a:p>
          <a:p>
            <a:pPr marL="0" indent="0">
              <a:buNone/>
            </a:pPr>
            <a:endParaRPr lang="en-US" dirty="0"/>
          </a:p>
          <a:p>
            <a:pPr marL="0" indent="0">
              <a:buNone/>
            </a:pPr>
            <a:r>
              <a:rPr lang="en-US" b="1" dirty="0"/>
              <a:t>Advisory Council Report Contents: </a:t>
            </a:r>
            <a:r>
              <a:rPr lang="en-US" dirty="0"/>
              <a:t>(minimum per statute)</a:t>
            </a:r>
          </a:p>
          <a:p>
            <a:pPr lvl="0"/>
            <a:r>
              <a:rPr lang="en-US" dirty="0"/>
              <a:t>Best practices, resources and other useful information, for</a:t>
            </a:r>
          </a:p>
          <a:p>
            <a:pPr lvl="1"/>
            <a:r>
              <a:rPr lang="en-US" dirty="0"/>
              <a:t>Grandparents and older relatives; and</a:t>
            </a:r>
          </a:p>
          <a:p>
            <a:pPr lvl="1"/>
            <a:r>
              <a:rPr lang="en-US" dirty="0"/>
              <a:t>If applicable, information related to the needs of children impacted by the opioid crisis.</a:t>
            </a:r>
          </a:p>
          <a:p>
            <a:pPr marL="0" indent="0">
              <a:buNone/>
            </a:pPr>
            <a:endParaRPr lang="en-US" dirty="0"/>
          </a:p>
          <a:p>
            <a:pPr marL="0" indent="0">
              <a:buNone/>
            </a:pPr>
            <a:r>
              <a:rPr lang="en-US" dirty="0"/>
              <a:t>Follow-Up Report – 2 years after the initial report</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12</a:t>
            </a:fld>
            <a:endParaRPr lang="en-US" dirty="0"/>
          </a:p>
        </p:txBody>
      </p:sp>
    </p:spTree>
    <p:extLst>
      <p:ext uri="{BB962C8B-B14F-4D97-AF65-F5344CB8AC3E}">
        <p14:creationId xmlns:p14="http://schemas.microsoft.com/office/powerpoint/2010/main" val="58437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9 of 9</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Sec. 3. – </a:t>
            </a:r>
            <a:r>
              <a:rPr lang="en-US" i="1" dirty="0"/>
              <a:t>Public Input</a:t>
            </a:r>
          </a:p>
          <a:p>
            <a:pPr marL="0" indent="0">
              <a:buNone/>
            </a:pPr>
            <a:r>
              <a:rPr lang="en-US" dirty="0"/>
              <a:t>A process for public input must be established to:</a:t>
            </a:r>
          </a:p>
          <a:p>
            <a:r>
              <a:rPr lang="en-US" dirty="0"/>
              <a:t>Gather and update information on best practices and resources</a:t>
            </a:r>
          </a:p>
          <a:p>
            <a:r>
              <a:rPr lang="en-US" dirty="0"/>
              <a:t>Outreach to states, local and community and grandparents/older relative caregivers</a:t>
            </a:r>
          </a:p>
          <a:p>
            <a:pPr marL="0" indent="0">
              <a:buNone/>
            </a:pPr>
            <a:endParaRPr lang="en-US" dirty="0"/>
          </a:p>
          <a:p>
            <a:pPr marL="0" indent="0">
              <a:buNone/>
            </a:pPr>
            <a:r>
              <a:rPr lang="en-US" dirty="0"/>
              <a:t>Must ask for input on:</a:t>
            </a:r>
          </a:p>
          <a:p>
            <a:r>
              <a:rPr lang="en-US" dirty="0"/>
              <a:t>Information, resources, best practices, gaps and unmet need</a:t>
            </a:r>
          </a:p>
          <a:p>
            <a:r>
              <a:rPr lang="en-US" dirty="0"/>
              <a:t>Recommendations to help grandparents better meet the needs of the children and themselves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13</a:t>
            </a:fld>
            <a:endParaRPr lang="en-US" dirty="0"/>
          </a:p>
        </p:txBody>
      </p:sp>
    </p:spTree>
    <p:extLst>
      <p:ext uri="{BB962C8B-B14F-4D97-AF65-F5344CB8AC3E}">
        <p14:creationId xmlns:p14="http://schemas.microsoft.com/office/powerpoint/2010/main" val="405403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Grandparent Advisory Council:</a:t>
            </a:r>
            <a:br>
              <a:rPr lang="en-US" sz="2800" dirty="0"/>
            </a:br>
            <a:r>
              <a:rPr lang="en-US" sz="2800" dirty="0"/>
              <a:t>Governance &amp; Structure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Chair: Lance Robertson</a:t>
            </a:r>
          </a:p>
          <a:p>
            <a:pPr marL="0" indent="0">
              <a:buNone/>
            </a:pPr>
            <a:r>
              <a:rPr lang="en-US" dirty="0"/>
              <a:t>Non-Federal Co-Chairs</a:t>
            </a:r>
          </a:p>
          <a:p>
            <a:r>
              <a:rPr lang="en-US" dirty="0"/>
              <a:t>Dr. Ethlyn McQueen-Gibson</a:t>
            </a:r>
          </a:p>
          <a:p>
            <a:r>
              <a:rPr lang="en-US" dirty="0"/>
              <a:t>Jaia Peterson Lent</a:t>
            </a:r>
          </a:p>
          <a:p>
            <a:pPr marL="0" indent="0">
              <a:buNone/>
            </a:pPr>
            <a:r>
              <a:rPr lang="en-US" dirty="0"/>
              <a:t>Designated Federal Officials/Alternate</a:t>
            </a:r>
          </a:p>
          <a:p>
            <a:r>
              <a:rPr lang="en-US" dirty="0"/>
              <a:t>Greg Link, DFO</a:t>
            </a:r>
          </a:p>
          <a:p>
            <a:r>
              <a:rPr lang="en-US" dirty="0"/>
              <a:t>Lori Stalbaum, A-DFO</a:t>
            </a:r>
          </a:p>
          <a:p>
            <a:pPr marL="0" indent="0">
              <a:buNone/>
            </a:pPr>
            <a:r>
              <a:rPr lang="en-US" dirty="0"/>
              <a:t>General membership: </a:t>
            </a:r>
          </a:p>
          <a:p>
            <a:r>
              <a:rPr lang="en-US" dirty="0"/>
              <a:t>Federal Members</a:t>
            </a:r>
          </a:p>
          <a:p>
            <a:r>
              <a:rPr lang="en-US" dirty="0"/>
              <a:t>Non-federal members (13)</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141343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The Grandparent Advisory Council:</a:t>
            </a:r>
            <a:br>
              <a:rPr lang="en-US" sz="2800" dirty="0">
                <a:solidFill>
                  <a:srgbClr val="0A4F90"/>
                </a:solidFill>
              </a:rPr>
            </a:br>
            <a:r>
              <a:rPr lang="en-US" sz="2800" dirty="0">
                <a:solidFill>
                  <a:srgbClr val="0A4F90"/>
                </a:solidFill>
              </a:rPr>
              <a:t>Subcommittees/Working Groups</a:t>
            </a:r>
            <a:endParaRPr lang="en-US" sz="2800" dirty="0"/>
          </a:p>
        </p:txBody>
      </p:sp>
      <p:sp>
        <p:nvSpPr>
          <p:cNvPr id="3" name="Content Placeholder 2"/>
          <p:cNvSpPr>
            <a:spLocks noGrp="1"/>
          </p:cNvSpPr>
          <p:nvPr>
            <p:ph idx="1"/>
          </p:nvPr>
        </p:nvSpPr>
        <p:spPr/>
        <p:txBody>
          <a:bodyPr>
            <a:normAutofit fontScale="92500" lnSpcReduction="10000"/>
          </a:bodyPr>
          <a:lstStyle/>
          <a:p>
            <a:pPr lvl="1"/>
            <a:r>
              <a:rPr lang="en-US" dirty="0"/>
              <a:t>Up to 4 subcommittees/workgroups</a:t>
            </a:r>
          </a:p>
          <a:p>
            <a:pPr lvl="1"/>
            <a:r>
              <a:rPr lang="en-US" dirty="0"/>
              <a:t>Participation by all members</a:t>
            </a:r>
          </a:p>
          <a:p>
            <a:pPr lvl="1"/>
            <a:r>
              <a:rPr lang="en-US" dirty="0"/>
              <a:t>Led by a subcommittee chair with ACL staff liaison support</a:t>
            </a:r>
          </a:p>
          <a:p>
            <a:pPr lvl="1"/>
            <a:r>
              <a:rPr lang="en-US" dirty="0"/>
              <a:t>Monthly meetings via teleconference/web-ex </a:t>
            </a:r>
          </a:p>
          <a:p>
            <a:pPr lvl="1"/>
            <a:r>
              <a:rPr lang="en-US" dirty="0"/>
              <a:t>Invite non-members and ad-hoc consultants</a:t>
            </a:r>
          </a:p>
          <a:p>
            <a:pPr lvl="1"/>
            <a:r>
              <a:rPr lang="en-US" dirty="0"/>
              <a:t>Guide/develop information gathering &amp; report development</a:t>
            </a:r>
          </a:p>
          <a:p>
            <a:pPr lvl="1"/>
            <a:r>
              <a:rPr lang="en-US" dirty="0"/>
              <a:t>Disseminate information as appropriate</a:t>
            </a:r>
          </a:p>
          <a:p>
            <a:pPr lvl="1"/>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15</a:t>
            </a:fld>
            <a:endParaRPr lang="en-US" dirty="0"/>
          </a:p>
        </p:txBody>
      </p:sp>
    </p:spTree>
    <p:extLst>
      <p:ext uri="{BB962C8B-B14F-4D97-AF65-F5344CB8AC3E}">
        <p14:creationId xmlns:p14="http://schemas.microsoft.com/office/powerpoint/2010/main" val="390021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A4F90"/>
                </a:solidFill>
              </a:rPr>
              <a:t>The Grandparent Advisory Council:</a:t>
            </a:r>
            <a:br>
              <a:rPr lang="en-US" dirty="0">
                <a:solidFill>
                  <a:srgbClr val="0A4F90"/>
                </a:solidFill>
              </a:rPr>
            </a:br>
            <a:r>
              <a:rPr lang="en-US" dirty="0">
                <a:solidFill>
                  <a:srgbClr val="0A4F90"/>
                </a:solidFill>
              </a:rPr>
              <a:t>Supporting Your Work</a:t>
            </a:r>
            <a:endParaRPr lang="en-US" dirty="0"/>
          </a:p>
        </p:txBody>
      </p:sp>
      <p:sp>
        <p:nvSpPr>
          <p:cNvPr id="3" name="Content Placeholder 2"/>
          <p:cNvSpPr>
            <a:spLocks noGrp="1"/>
          </p:cNvSpPr>
          <p:nvPr>
            <p:ph idx="1"/>
          </p:nvPr>
        </p:nvSpPr>
        <p:spPr/>
        <p:txBody>
          <a:bodyPr/>
          <a:lstStyle/>
          <a:p>
            <a:r>
              <a:rPr lang="en-US" dirty="0"/>
              <a:t>ACL staff members (DFO/ADFO)</a:t>
            </a:r>
          </a:p>
          <a:p>
            <a:r>
              <a:rPr lang="en-US" dirty="0"/>
              <a:t>Contract support staff</a:t>
            </a:r>
          </a:p>
          <a:p>
            <a:r>
              <a:rPr lang="en-US" dirty="0"/>
              <a:t>On-line collaboration platform (in progress)</a:t>
            </a:r>
          </a:p>
          <a:p>
            <a:pPr marL="0" indent="0">
              <a:buNone/>
            </a:pPr>
            <a:r>
              <a:rPr lang="en-US" dirty="0"/>
              <a:t>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16</a:t>
            </a:fld>
            <a:endParaRPr lang="en-US" dirty="0"/>
          </a:p>
        </p:txBody>
      </p:sp>
    </p:spTree>
    <p:extLst>
      <p:ext uri="{BB962C8B-B14F-4D97-AF65-F5344CB8AC3E}">
        <p14:creationId xmlns:p14="http://schemas.microsoft.com/office/powerpoint/2010/main" val="309650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Council Member Questions/Discussion</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17</a:t>
            </a:fld>
            <a:endParaRPr lang="en-US"/>
          </a:p>
        </p:txBody>
      </p:sp>
    </p:spTree>
    <p:extLst>
      <p:ext uri="{BB962C8B-B14F-4D97-AF65-F5344CB8AC3E}">
        <p14:creationId xmlns:p14="http://schemas.microsoft.com/office/powerpoint/2010/main" val="361533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7772400" cy="1057275"/>
          </a:xfrm>
        </p:spPr>
        <p:txBody>
          <a:bodyPr/>
          <a:lstStyle/>
          <a:p>
            <a:r>
              <a:rPr lang="en-US" dirty="0"/>
              <a:t>Panel Presentation: The National landscape supporting Grandparents and Older Relatives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0581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indent="0">
              <a:buNone/>
            </a:pPr>
            <a:r>
              <a:rPr lang="en-US" b="1" dirty="0"/>
              <a:t>Session Facilitator</a:t>
            </a:r>
          </a:p>
          <a:p>
            <a:r>
              <a:rPr lang="en-US" dirty="0"/>
              <a:t>Jaia Peterson Lent, Deputy Executive Director, Generations United, Council Co-Chair</a:t>
            </a:r>
          </a:p>
          <a:p>
            <a:pPr marL="0" indent="0">
              <a:buNone/>
            </a:pPr>
            <a:endParaRPr lang="en-US" dirty="0"/>
          </a:p>
          <a:p>
            <a:pPr marL="0" indent="0">
              <a:buNone/>
            </a:pPr>
            <a:r>
              <a:rPr lang="en-US" b="1" dirty="0"/>
              <a:t>Presenters:</a:t>
            </a:r>
          </a:p>
          <a:p>
            <a:r>
              <a:rPr lang="en-US" dirty="0"/>
              <a:t>Chris Stevenson, A young person’s perspective</a:t>
            </a:r>
          </a:p>
          <a:p>
            <a:r>
              <a:rPr lang="en-US" dirty="0"/>
              <a:t>Ana Beltran, JD, Special Advisor, Generations United</a:t>
            </a:r>
          </a:p>
          <a:p>
            <a:r>
              <a:rPr lang="en-US" dirty="0"/>
              <a:t>Joseph Crumbley, Ph.D., Family Therapist, Trainer, Consultant</a:t>
            </a:r>
          </a:p>
          <a:p>
            <a:r>
              <a:rPr lang="en-US" dirty="0"/>
              <a:t>Heather </a:t>
            </a:r>
            <a:r>
              <a:rPr lang="en-US" dirty="0" err="1"/>
              <a:t>Zenone</a:t>
            </a:r>
            <a:r>
              <a:rPr lang="en-US" dirty="0"/>
              <a:t>, Senior Advisor, Child Welfare Issues</a:t>
            </a:r>
          </a:p>
          <a:p>
            <a:pPr marL="0" indent="0">
              <a:buNone/>
            </a:pPr>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19</a:t>
            </a:fld>
            <a:endParaRPr lang="en-US" dirty="0"/>
          </a:p>
        </p:txBody>
      </p:sp>
    </p:spTree>
    <p:extLst>
      <p:ext uri="{BB962C8B-B14F-4D97-AF65-F5344CB8AC3E}">
        <p14:creationId xmlns:p14="http://schemas.microsoft.com/office/powerpoint/2010/main" val="18531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Agenda</a:t>
            </a:r>
          </a:p>
        </p:txBody>
      </p:sp>
      <p:sp>
        <p:nvSpPr>
          <p:cNvPr id="6" name="Content Placeholder 5"/>
          <p:cNvSpPr>
            <a:spLocks noGrp="1"/>
          </p:cNvSpPr>
          <p:nvPr>
            <p:ph sz="half" idx="1"/>
          </p:nvPr>
        </p:nvSpPr>
        <p:spPr/>
        <p:txBody>
          <a:bodyPr>
            <a:normAutofit lnSpcReduction="10000"/>
          </a:bodyPr>
          <a:lstStyle/>
          <a:p>
            <a:pPr marL="0" indent="0">
              <a:buNone/>
            </a:pPr>
            <a:r>
              <a:rPr lang="en-US" sz="2400" b="1" dirty="0"/>
              <a:t>Day 1 – August 28, 2019</a:t>
            </a:r>
          </a:p>
          <a:p>
            <a:r>
              <a:rPr lang="en-US" sz="2400" dirty="0"/>
              <a:t>Meeting overview, intros and orientation</a:t>
            </a:r>
          </a:p>
          <a:p>
            <a:r>
              <a:rPr lang="en-US" sz="2400" dirty="0"/>
              <a:t>Panel presentation &amp; discussion</a:t>
            </a:r>
          </a:p>
          <a:p>
            <a:r>
              <a:rPr lang="en-US" sz="2400" dirty="0"/>
              <a:t>Public comment period</a:t>
            </a:r>
          </a:p>
          <a:p>
            <a:r>
              <a:rPr lang="en-US" sz="2400" dirty="0"/>
              <a:t>Wrap up Day 1</a:t>
            </a:r>
          </a:p>
        </p:txBody>
      </p:sp>
      <p:sp>
        <p:nvSpPr>
          <p:cNvPr id="7" name="Content Placeholder 6"/>
          <p:cNvSpPr>
            <a:spLocks noGrp="1"/>
          </p:cNvSpPr>
          <p:nvPr>
            <p:ph sz="half" idx="2"/>
          </p:nvPr>
        </p:nvSpPr>
        <p:spPr/>
        <p:txBody>
          <a:bodyPr>
            <a:normAutofit lnSpcReduction="10000"/>
          </a:bodyPr>
          <a:lstStyle/>
          <a:p>
            <a:pPr marL="0" indent="0">
              <a:buNone/>
            </a:pPr>
            <a:r>
              <a:rPr lang="en-US" sz="2400" b="1" dirty="0"/>
              <a:t>Day 2 – August 29, 2019</a:t>
            </a:r>
          </a:p>
          <a:p>
            <a:r>
              <a:rPr lang="en-US" sz="2400" dirty="0"/>
              <a:t>Questions from day 1</a:t>
            </a:r>
          </a:p>
          <a:p>
            <a:r>
              <a:rPr lang="en-US" sz="2400" dirty="0"/>
              <a:t>Federal programs overview</a:t>
            </a:r>
          </a:p>
          <a:p>
            <a:r>
              <a:rPr lang="en-US" sz="2400" dirty="0"/>
              <a:t>Working groups and focus area discussions</a:t>
            </a:r>
          </a:p>
          <a:p>
            <a:r>
              <a:rPr lang="en-US" sz="2400" dirty="0"/>
              <a:t>Report outs/sub-committee formation</a:t>
            </a:r>
          </a:p>
          <a:p>
            <a:r>
              <a:rPr lang="en-US" sz="2400" dirty="0"/>
              <a:t>Public comment</a:t>
            </a:r>
          </a:p>
          <a:p>
            <a:r>
              <a:rPr lang="en-US" sz="2400" dirty="0"/>
              <a:t>Next steps and adjourn</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a:t>
            </a:fld>
            <a:endParaRPr lang="en-US" dirty="0"/>
          </a:p>
        </p:txBody>
      </p:sp>
    </p:spTree>
    <p:extLst>
      <p:ext uri="{BB962C8B-B14F-4D97-AF65-F5344CB8AC3E}">
        <p14:creationId xmlns:p14="http://schemas.microsoft.com/office/powerpoint/2010/main" val="308259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0F21A-617B-4338-9E32-03152C560800}"/>
              </a:ext>
            </a:extLst>
          </p:cNvPr>
          <p:cNvSpPr>
            <a:spLocks noGrp="1"/>
          </p:cNvSpPr>
          <p:nvPr>
            <p:ph type="ctrTitle"/>
          </p:nvPr>
        </p:nvSpPr>
        <p:spPr>
          <a:xfrm>
            <a:off x="457201" y="1371600"/>
            <a:ext cx="4286249" cy="2800350"/>
          </a:xfrm>
        </p:spPr>
        <p:txBody>
          <a:bodyPr>
            <a:noAutofit/>
          </a:bodyPr>
          <a:lstStyle/>
          <a:p>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400" b="1" dirty="0">
                <a:solidFill>
                  <a:schemeClr val="bg1"/>
                </a:solidFill>
                <a:cs typeface="Calibri" panose="020F0502020204030204" pitchFamily="34" charset="0"/>
              </a:rPr>
              <a:t>Overview of </a:t>
            </a:r>
            <a:r>
              <a:rPr lang="en-US" sz="2400" b="1" dirty="0" err="1"/>
              <a:t>Grandfamilies</a:t>
            </a:r>
            <a:r>
              <a:rPr lang="en-US" sz="2400" b="1" dirty="0"/>
              <a:t> supportive policies, </a:t>
            </a:r>
            <a:br>
              <a:rPr lang="en-US" sz="2400" b="1" dirty="0"/>
            </a:br>
            <a:r>
              <a:rPr lang="en-US" sz="2400" b="1" dirty="0"/>
              <a:t>programs and resources</a:t>
            </a: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b="1" dirty="0">
                <a:solidFill>
                  <a:schemeClr val="bg1"/>
                </a:solidFill>
                <a:cs typeface="Calibri" panose="020F0502020204030204" pitchFamily="34" charset="0"/>
              </a:rPr>
              <a:t/>
            </a:r>
            <a:br>
              <a:rPr lang="en-US" sz="2700" b="1" dirty="0">
                <a:solidFill>
                  <a:schemeClr val="bg1"/>
                </a:solidFill>
                <a:cs typeface="Calibri" panose="020F0502020204030204" pitchFamily="34" charset="0"/>
              </a:rPr>
            </a:br>
            <a:r>
              <a:rPr lang="en-US" sz="2700" dirty="0"/>
              <a:t/>
            </a:r>
            <a:br>
              <a:rPr lang="en-US" sz="2700" dirty="0"/>
            </a:br>
            <a:endParaRPr lang="en-US" sz="2700" b="1" dirty="0">
              <a:solidFill>
                <a:schemeClr val="bg1"/>
              </a:solidFill>
              <a:cs typeface="Calibri" panose="020F0502020204030204" pitchFamily="34" charset="0"/>
            </a:endParaRPr>
          </a:p>
        </p:txBody>
      </p:sp>
      <p:sp>
        <p:nvSpPr>
          <p:cNvPr id="12" name="Subtitle 11">
            <a:extLst>
              <a:ext uri="{FF2B5EF4-FFF2-40B4-BE49-F238E27FC236}">
                <a16:creationId xmlns:a16="http://schemas.microsoft.com/office/drawing/2014/main" id="{14FB19BC-E441-4CFF-B4B6-384FE0D399FD}"/>
              </a:ext>
            </a:extLst>
          </p:cNvPr>
          <p:cNvSpPr>
            <a:spLocks noGrp="1"/>
          </p:cNvSpPr>
          <p:nvPr>
            <p:ph type="subTitle" idx="1"/>
          </p:nvPr>
        </p:nvSpPr>
        <p:spPr>
          <a:xfrm>
            <a:off x="514351" y="3200400"/>
            <a:ext cx="3771900" cy="2228850"/>
          </a:xfrm>
        </p:spPr>
        <p:txBody>
          <a:bodyPr>
            <a:normAutofit fontScale="40000" lnSpcReduction="20000"/>
          </a:bodyPr>
          <a:lstStyle/>
          <a:p>
            <a:pPr>
              <a:lnSpc>
                <a:spcPct val="120000"/>
              </a:lnSpc>
              <a:spcBef>
                <a:spcPts val="0"/>
              </a:spcBef>
            </a:pPr>
            <a:r>
              <a:rPr lang="en-US" sz="4500" cap="none" dirty="0">
                <a:solidFill>
                  <a:schemeClr val="bg1"/>
                </a:solidFill>
                <a:latin typeface="Calibri" panose="020F0502020204030204" pitchFamily="34" charset="0"/>
                <a:cs typeface="Calibri" panose="020F0502020204030204" pitchFamily="34" charset="0"/>
              </a:rPr>
              <a:t>Advisory Council to Support </a:t>
            </a:r>
          </a:p>
          <a:p>
            <a:pPr>
              <a:lnSpc>
                <a:spcPct val="120000"/>
              </a:lnSpc>
              <a:spcBef>
                <a:spcPts val="0"/>
              </a:spcBef>
            </a:pPr>
            <a:r>
              <a:rPr lang="en-US" sz="4500" cap="none" dirty="0">
                <a:solidFill>
                  <a:schemeClr val="bg1"/>
                </a:solidFill>
                <a:latin typeface="Calibri" panose="020F0502020204030204" pitchFamily="34" charset="0"/>
                <a:cs typeface="Calibri" panose="020F0502020204030204" pitchFamily="34" charset="0"/>
              </a:rPr>
              <a:t>Grandparents Raising Grandchildren</a:t>
            </a:r>
          </a:p>
          <a:p>
            <a:endParaRPr lang="en-US" sz="4500" cap="none"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en-US" sz="4500" cap="none" dirty="0">
                <a:solidFill>
                  <a:schemeClr val="bg1"/>
                </a:solidFill>
                <a:latin typeface="Calibri" panose="020F0502020204030204" pitchFamily="34" charset="0"/>
                <a:cs typeface="Calibri" panose="020F0502020204030204" pitchFamily="34" charset="0"/>
              </a:rPr>
              <a:t>Ana Beltran, JD</a:t>
            </a:r>
          </a:p>
          <a:p>
            <a:pPr>
              <a:lnSpc>
                <a:spcPct val="120000"/>
              </a:lnSpc>
              <a:spcBef>
                <a:spcPts val="0"/>
              </a:spcBef>
            </a:pPr>
            <a:r>
              <a:rPr lang="en-US" sz="4500" cap="none" dirty="0">
                <a:solidFill>
                  <a:schemeClr val="bg1"/>
                </a:solidFill>
                <a:latin typeface="Calibri" panose="020F0502020204030204" pitchFamily="34" charset="0"/>
                <a:cs typeface="Calibri" panose="020F0502020204030204" pitchFamily="34" charset="0"/>
              </a:rPr>
              <a:t>Generations United</a:t>
            </a:r>
          </a:p>
          <a:p>
            <a:pPr>
              <a:lnSpc>
                <a:spcPct val="120000"/>
              </a:lnSpc>
              <a:spcBef>
                <a:spcPts val="0"/>
              </a:spcBef>
            </a:pPr>
            <a:endParaRPr lang="en-US" sz="4500" cap="none"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en-US" sz="4500" cap="none" dirty="0">
                <a:solidFill>
                  <a:schemeClr val="bg1"/>
                </a:solidFill>
                <a:latin typeface="Calibri" panose="020F0502020204030204" pitchFamily="34" charset="0"/>
                <a:cs typeface="Calibri" panose="020F0502020204030204" pitchFamily="34" charset="0"/>
              </a:rPr>
              <a:t>August 28, 2019</a:t>
            </a:r>
          </a:p>
          <a:p>
            <a:pPr>
              <a:lnSpc>
                <a:spcPct val="120000"/>
              </a:lnSpc>
              <a:spcBef>
                <a:spcPts val="0"/>
              </a:spcBef>
            </a:pPr>
            <a:endParaRPr lang="en-US" sz="2700" cap="none" dirty="0">
              <a:solidFill>
                <a:schemeClr val="bg1"/>
              </a:solidFill>
              <a:latin typeface="Calibri" panose="020F0502020204030204" pitchFamily="34" charset="0"/>
              <a:cs typeface="Calibri" panose="020F0502020204030204" pitchFamily="34" charset="0"/>
            </a:endParaRPr>
          </a:p>
          <a:p>
            <a:endParaRPr lang="en-US" dirty="0"/>
          </a:p>
        </p:txBody>
      </p:sp>
      <p:grpSp>
        <p:nvGrpSpPr>
          <p:cNvPr id="4" name="Group 3" descr="Generations United Because we're stronger together logo">
            <a:extLst>
              <a:ext uri="{FF2B5EF4-FFF2-40B4-BE49-F238E27FC236}">
                <a16:creationId xmlns:a16="http://schemas.microsoft.com/office/drawing/2014/main" id="{C179C47C-73D0-46CC-ABE6-CCE2B4210202}"/>
              </a:ext>
            </a:extLst>
          </p:cNvPr>
          <p:cNvGrpSpPr/>
          <p:nvPr/>
        </p:nvGrpSpPr>
        <p:grpSpPr>
          <a:xfrm>
            <a:off x="4539402" y="1336851"/>
            <a:ext cx="4038011" cy="4216130"/>
            <a:chOff x="4539402" y="1336851"/>
            <a:chExt cx="4038011" cy="4216130"/>
          </a:xfrm>
        </p:grpSpPr>
        <p:pic>
          <p:nvPicPr>
            <p:cNvPr id="9" name="Picture 8" descr="Generations United Because we're stronger together logo">
              <a:extLst>
                <a:ext uri="{FF2B5EF4-FFF2-40B4-BE49-F238E27FC236}">
                  <a16:creationId xmlns:a16="http://schemas.microsoft.com/office/drawing/2014/main" id="{1A908ED9-7D2A-455A-8C42-905F129B6150}"/>
                </a:ext>
                <a:ext uri="{C183D7F6-B498-43B3-948B-1728B52AA6E4}">
                  <adec:decorative xmlns:adec="http://schemas.microsoft.com/office/drawing/2017/decorative" xmlns=""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827639" y="1374328"/>
              <a:ext cx="1745342" cy="1266658"/>
            </a:xfrm>
            <a:prstGeom prst="rect">
              <a:avLst/>
            </a:prstGeom>
          </p:spPr>
        </p:pic>
        <p:pic>
          <p:nvPicPr>
            <p:cNvPr id="11" name="Picture 10" descr="Generations United Because we're stronger together logo">
              <a:extLst>
                <a:ext uri="{FF2B5EF4-FFF2-40B4-BE49-F238E27FC236}">
                  <a16:creationId xmlns:a16="http://schemas.microsoft.com/office/drawing/2014/main" id="{2415D9B7-1208-41DA-A00C-72631D9BF1D7}"/>
                </a:ext>
                <a:ext uri="{C183D7F6-B498-43B3-948B-1728B52AA6E4}">
                  <adec:decorative xmlns:adec="http://schemas.microsoft.com/office/drawing/2017/decorative" xmlns=""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834363" y="2800350"/>
              <a:ext cx="1743050" cy="2686050"/>
            </a:xfrm>
            <a:prstGeom prst="rect">
              <a:avLst/>
            </a:prstGeom>
          </p:spPr>
        </p:pic>
        <p:pic>
          <p:nvPicPr>
            <p:cNvPr id="7" name="Picture 6" descr="Generations United Because we're stronger together logo">
              <a:extLst>
                <a:ext uri="{FF2B5EF4-FFF2-40B4-BE49-F238E27FC236}">
                  <a16:creationId xmlns:a16="http://schemas.microsoft.com/office/drawing/2014/main" id="{1B46FC19-843C-467A-87FC-808CB3E34547}"/>
                </a:ext>
                <a:ext uri="{C183D7F6-B498-43B3-948B-1728B52AA6E4}">
                  <adec:decorative xmlns:adec="http://schemas.microsoft.com/office/drawing/2017/decorative" xmlns=""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39402" y="1336851"/>
              <a:ext cx="2041811" cy="3146444"/>
            </a:xfrm>
            <a:prstGeom prst="rect">
              <a:avLst/>
            </a:prstGeom>
          </p:spPr>
        </p:pic>
        <p:pic>
          <p:nvPicPr>
            <p:cNvPr id="10" name="Picture 9" descr="Generations United Because we're stronger together logo">
              <a:extLst>
                <a:ext uri="{FF2B5EF4-FFF2-40B4-BE49-F238E27FC236}">
                  <a16:creationId xmlns:a16="http://schemas.microsoft.com/office/drawing/2014/main" id="{EFAA60D1-0C98-4C2B-B1C2-325DA16E89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43450" y="4480101"/>
              <a:ext cx="2679476" cy="1072880"/>
            </a:xfrm>
            <a:prstGeom prst="rect">
              <a:avLst/>
            </a:prstGeom>
          </p:spPr>
        </p:pic>
      </p:grpSp>
    </p:spTree>
    <p:extLst>
      <p:ext uri="{BB962C8B-B14F-4D97-AF65-F5344CB8AC3E}">
        <p14:creationId xmlns:p14="http://schemas.microsoft.com/office/powerpoint/2010/main" val="263669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7F20-B497-46C9-B706-41E94F831101}"/>
              </a:ext>
            </a:extLst>
          </p:cNvPr>
          <p:cNvSpPr>
            <a:spLocks noGrp="1"/>
          </p:cNvSpPr>
          <p:nvPr>
            <p:ph type="title"/>
          </p:nvPr>
        </p:nvSpPr>
        <p:spPr/>
        <p:txBody>
          <a:bodyPr/>
          <a:lstStyle/>
          <a:p>
            <a:r>
              <a:rPr lang="en-US" sz="3000" b="1" dirty="0" bmk="">
                <a:latin typeface="Calibri" panose="020F0502020204030204" pitchFamily="34" charset="0"/>
                <a:cs typeface="Calibri" panose="020F0502020204030204" pitchFamily="34" charset="0"/>
              </a:rPr>
              <a:t>Generations</a:t>
            </a:r>
            <a:r>
              <a:rPr lang="en-US" sz="3000" b="1" dirty="0">
                <a:latin typeface="Calibri" panose="020F0502020204030204" pitchFamily="34" charset="0"/>
                <a:cs typeface="Calibri" panose="020F0502020204030204" pitchFamily="34" charset="0"/>
              </a:rPr>
              <a:t> </a:t>
            </a:r>
            <a:r>
              <a:rPr lang="en-US" sz="3000" b="1" dirty="0" bmk="">
                <a:latin typeface="Calibri" panose="020F0502020204030204" pitchFamily="34" charset="0"/>
                <a:cs typeface="Calibri" panose="020F0502020204030204" pitchFamily="34" charset="0"/>
              </a:rPr>
              <a:t>United</a:t>
            </a:r>
          </a:p>
        </p:txBody>
      </p:sp>
      <p:sp>
        <p:nvSpPr>
          <p:cNvPr id="3" name="Content Placeholder 2">
            <a:extLst>
              <a:ext uri="{FF2B5EF4-FFF2-40B4-BE49-F238E27FC236}">
                <a16:creationId xmlns:a16="http://schemas.microsoft.com/office/drawing/2014/main" id="{2091B5B2-A9B8-42C0-8D56-EB123E23C7F2}"/>
              </a:ext>
            </a:extLst>
          </p:cNvPr>
          <p:cNvSpPr>
            <a:spLocks noGrp="1"/>
          </p:cNvSpPr>
          <p:nvPr>
            <p:ph idx="1"/>
          </p:nvPr>
        </p:nvSpPr>
        <p:spPr>
          <a:xfrm>
            <a:off x="685800" y="2686050"/>
            <a:ext cx="7486650" cy="2857500"/>
          </a:xfrm>
        </p:spPr>
        <p:txBody>
          <a:bodyPr>
            <a:normAutofit fontScale="85000" lnSpcReduction="10000"/>
          </a:bodyPr>
          <a:lstStyle/>
          <a:p>
            <a:r>
              <a:rPr lang="en-US" sz="1800" dirty="0">
                <a:latin typeface="Calibri" panose="020F0502020204030204" pitchFamily="34" charset="0"/>
                <a:cs typeface="Calibri" panose="020F0502020204030204" pitchFamily="34" charset="0"/>
              </a:rPr>
              <a:t>Generations United’s mission is to improve the lives of children, youth, and older adults through intergenerational collaboration, public policies and programs</a:t>
            </a:r>
          </a:p>
          <a:p>
            <a:r>
              <a:rPr lang="en-US" sz="1800" dirty="0">
                <a:latin typeface="Calibri" panose="020F0502020204030204" pitchFamily="34" charset="0"/>
                <a:cs typeface="Calibri" panose="020F0502020204030204" pitchFamily="34" charset="0"/>
              </a:rPr>
              <a:t>Since 1998, Generations United’s National Center on Grandfamilies: </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Guided by GrAND Voices – a network of caregiver advocates</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Leads an advisory group of organizations, caregivers and youth that sets the national agenda </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Provides technical assistance to states and other providers</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Raises awareness through media outreach, weekly communications and events </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Provides information and resources at </a:t>
            </a:r>
            <a:r>
              <a:rPr lang="en-US" sz="18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www.gu.org</a:t>
            </a:r>
            <a:r>
              <a:rPr lang="en-US" sz="1800" dirty="0">
                <a:solidFill>
                  <a:srgbClr val="00206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and </a:t>
            </a:r>
            <a:r>
              <a:rPr lang="en-US" sz="1800"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www.grandfamilies.org</a:t>
            </a:r>
            <a:endParaRPr lang="en-US" sz="1800" dirty="0">
              <a:solidFill>
                <a:srgbClr val="002060"/>
              </a:solidFill>
              <a:latin typeface="Calibri" panose="020F0502020204030204" pitchFamily="34" charset="0"/>
              <a:cs typeface="Calibri" panose="020F0502020204030204" pitchFamily="34" charset="0"/>
            </a:endParaRPr>
          </a:p>
          <a:p>
            <a:pPr lvl="2"/>
            <a:endParaRPr lang="en-US" dirty="0"/>
          </a:p>
        </p:txBody>
      </p:sp>
      <p:sp>
        <p:nvSpPr>
          <p:cNvPr id="7" name="Slide Number Placeholder 2">
            <a:extLst>
              <a:ext uri="{FF2B5EF4-FFF2-40B4-BE49-F238E27FC236}">
                <a16:creationId xmlns:a16="http://schemas.microsoft.com/office/drawing/2014/main" id="{E951EB8C-7B1B-4505-AAFD-19BAC4736832}"/>
              </a:ext>
            </a:extLst>
          </p:cNvPr>
          <p:cNvSpPr>
            <a:spLocks noGrp="1"/>
          </p:cNvSpPr>
          <p:nvPr>
            <p:ph type="sldNum" sz="quarter" idx="12"/>
          </p:nvPr>
        </p:nvSpPr>
        <p:spPr/>
        <p:txBody>
          <a:bodyPr/>
          <a:lstStyle/>
          <a:p>
            <a:pPr defTabSz="342900"/>
            <a:fld id="{69832EA0-64E8-4CA6-AB20-D3D22D21BB19}" type="slidenum">
              <a:rPr lang="en-US">
                <a:solidFill>
                  <a:prstClr val="white"/>
                </a:solidFill>
                <a:latin typeface="Century Gothic" panose="020B0502020202020204"/>
              </a:rPr>
              <a:pPr defTabSz="342900"/>
              <a:t>21</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79471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3824C-1B03-42DD-BCDA-AB745232737A}"/>
              </a:ext>
            </a:extLst>
          </p:cNvPr>
          <p:cNvSpPr>
            <a:spLocks noGrp="1"/>
          </p:cNvSpPr>
          <p:nvPr>
            <p:ph type="ctrTitle"/>
          </p:nvPr>
        </p:nvSpPr>
        <p:spPr/>
        <p:txBody>
          <a:bodyPr/>
          <a:lstStyle/>
          <a:p>
            <a:r>
              <a:rPr lang="en-US" sz="3600" b="1" dirty="0">
                <a:solidFill>
                  <a:schemeClr val="bg1"/>
                </a:solidFill>
                <a:latin typeface="Calibri" panose="020F0502020204030204" pitchFamily="34" charset="0"/>
                <a:cs typeface="Calibri" panose="020F0502020204030204" pitchFamily="34" charset="0"/>
              </a:rPr>
              <a:t>Grandfamilies</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Data</a:t>
            </a:r>
          </a:p>
        </p:txBody>
      </p:sp>
      <p:pic>
        <p:nvPicPr>
          <p:cNvPr id="7" name="Picture 15">
            <a:extLst>
              <a:ext uri="{FF2B5EF4-FFF2-40B4-BE49-F238E27FC236}">
                <a16:creationId xmlns:a16="http://schemas.microsoft.com/office/drawing/2014/main" id="{E9E2BF90-0FB9-41C9-AA24-C763EA86DF39}"/>
              </a:ext>
              <a:ext uri="{C183D7F6-B498-43B3-948B-1728B52AA6E4}">
                <adec:decorative xmlns:adec="http://schemas.microsoft.com/office/drawing/2017/decorative" xmlns=""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40000">
            <a:off x="5062678" y="3779168"/>
            <a:ext cx="35453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6521DAC-10D9-4FE2-A6A1-F31D9A516403}"/>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43349" y="1351079"/>
            <a:ext cx="2127694" cy="2263140"/>
          </a:xfrm>
          <a:prstGeom prst="rect">
            <a:avLst/>
          </a:prstGeom>
        </p:spPr>
      </p:pic>
      <p:sp>
        <p:nvSpPr>
          <p:cNvPr id="4" name="Slide Number Placeholder 3">
            <a:extLst>
              <a:ext uri="{FF2B5EF4-FFF2-40B4-BE49-F238E27FC236}">
                <a16:creationId xmlns:a16="http://schemas.microsoft.com/office/drawing/2014/main" id="{485E96FC-3412-449F-ABE3-F01DA23B675C}"/>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22</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414718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ED2E2BB-3846-41EB-9F1E-92C33C4A8F4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7" name="Rectangle 16">
              <a:extLst>
                <a:ext uri="{FF2B5EF4-FFF2-40B4-BE49-F238E27FC236}">
                  <a16:creationId xmlns:a16="http://schemas.microsoft.com/office/drawing/2014/main" id="{C73D5773-5AC9-444A-A47A-EB6656ACD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grpSp>
        <p:nvGrpSpPr>
          <p:cNvPr id="22" name="Group 21">
            <a:extLst>
              <a:ext uri="{FF2B5EF4-FFF2-40B4-BE49-F238E27FC236}">
                <a16:creationId xmlns:a16="http://schemas.microsoft.com/office/drawing/2014/main" id="{C8F821F4-B6DB-4EC4-B2F4-CCC64AB812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1154878"/>
            <a:ext cx="5929999" cy="4544249"/>
            <a:chOff x="423332" y="396837"/>
            <a:chExt cx="7906665" cy="6058999"/>
          </a:xfrm>
        </p:grpSpPr>
        <p:sp>
          <p:nvSpPr>
            <p:cNvPr id="23" name="Rectangle 22">
              <a:extLst>
                <a:ext uri="{FF2B5EF4-FFF2-40B4-BE49-F238E27FC236}">
                  <a16:creationId xmlns:a16="http://schemas.microsoft.com/office/drawing/2014/main" id="{6CEDE48F-DE7D-4871-954D-309A0EE9D1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04FD96D5-FEA2-404A-8FA3-02AC9B97A5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9C7ED580-F03F-4187-BEDE-78B5298689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1" name="Title 10"/>
          <p:cNvSpPr>
            <a:spLocks noGrp="1"/>
          </p:cNvSpPr>
          <p:nvPr>
            <p:ph type="title"/>
          </p:nvPr>
        </p:nvSpPr>
        <p:spPr>
          <a:xfrm>
            <a:off x="6286541" y="1788200"/>
            <a:ext cx="2370762" cy="1697951"/>
          </a:xfrm>
        </p:spPr>
        <p:txBody>
          <a:bodyPr vert="horz" lIns="68580" tIns="34290" rIns="68580" bIns="34290" rtlCol="0" anchor="b">
            <a:normAutofit/>
          </a:bodyPr>
          <a:lstStyle/>
          <a:p>
            <a:pPr>
              <a:lnSpc>
                <a:spcPct val="90000"/>
              </a:lnSpc>
            </a:pPr>
            <a:r>
              <a:rPr lang="en-US" sz="3000" b="1" dirty="0">
                <a:latin typeface="Calibri" panose="020F0502020204030204" pitchFamily="34" charset="0"/>
                <a:cs typeface="Calibri" panose="020F0502020204030204" pitchFamily="34" charset="0"/>
              </a:rPr>
              <a:t>Children in Grandfamilies</a:t>
            </a:r>
          </a:p>
        </p:txBody>
      </p:sp>
      <p:pic>
        <p:nvPicPr>
          <p:cNvPr id="9" name="Picture 8" descr="For every 1 child in foster care with relatives there are 19 children being raised by grandparents or other relatives outside of the foster care system">
            <a:extLst>
              <a:ext uri="{FF2B5EF4-FFF2-40B4-BE49-F238E27FC236}">
                <a16:creationId xmlns:a16="http://schemas.microsoft.com/office/drawing/2014/main" id="{79B08D55-CEE3-4B94-93D5-A92AE248ED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6999" y="1211074"/>
            <a:ext cx="2207588" cy="4437361"/>
          </a:xfrm>
          <a:prstGeom prst="rect">
            <a:avLst/>
          </a:prstGeom>
        </p:spPr>
      </p:pic>
      <p:pic>
        <p:nvPicPr>
          <p:cNvPr id="4" name="Picture 3" descr="7.7 million is the number of children who live with a relative who is the head of the household. 2.6 million children are being raised by a relative or close family friend and do not have a parent living in the household. 139,017 is the number of children being raised by relatives who are also foster parents.">
            <a:extLst>
              <a:ext uri="{FF2B5EF4-FFF2-40B4-BE49-F238E27FC236}">
                <a16:creationId xmlns:a16="http://schemas.microsoft.com/office/drawing/2014/main" id="{E2A642C4-181E-4CA2-BA6A-1DB00582A2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173" y="1371601"/>
            <a:ext cx="2779077" cy="4101956"/>
          </a:xfrm>
          <a:prstGeom prst="rect">
            <a:avLst/>
          </a:prstGeom>
        </p:spPr>
      </p:pic>
      <p:sp>
        <p:nvSpPr>
          <p:cNvPr id="20" name="Rectangle 19">
            <a:extLst>
              <a:ext uri="{FF2B5EF4-FFF2-40B4-BE49-F238E27FC236}">
                <a16:creationId xmlns:a16="http://schemas.microsoft.com/office/drawing/2014/main" id="{F7689D68-C339-4D5B-9DAA-E13F6BD4D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7757032" y="1079047"/>
            <a:ext cx="628649" cy="575765"/>
          </a:xfrm>
        </p:spPr>
        <p:txBody>
          <a:bodyPr vert="horz" lIns="68580" tIns="34290" rIns="68580" bIns="34290" rtlCol="0" anchor="b">
            <a:normAutofit/>
          </a:bodyPr>
          <a:lstStyle/>
          <a:p>
            <a:pPr defTabSz="685800">
              <a:spcAft>
                <a:spcPts val="450"/>
              </a:spcAft>
            </a:pPr>
            <a:fld id="{6650712C-A1DF-4388-80E6-D48132C300E5}" type="slidenum">
              <a:rPr lang="en-US">
                <a:solidFill>
                  <a:prstClr val="white"/>
                </a:solidFill>
                <a:latin typeface="Century Gothic" panose="020B0502020202020204"/>
              </a:rPr>
              <a:pPr defTabSz="685800">
                <a:spcAft>
                  <a:spcPts val="450"/>
                </a:spcAft>
              </a:pPr>
              <a:t>23</a:t>
            </a:fld>
            <a:endParaRPr lang="en-US">
              <a:solidFill>
                <a:prstClr val="white"/>
              </a:solidFill>
              <a:latin typeface="Century Gothic" panose="020B0502020202020204"/>
            </a:endParaRPr>
          </a:p>
        </p:txBody>
      </p:sp>
    </p:spTree>
    <p:extLst>
      <p:ext uri="{BB962C8B-B14F-4D97-AF65-F5344CB8AC3E}">
        <p14:creationId xmlns:p14="http://schemas.microsoft.com/office/powerpoint/2010/main" val="93706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n 2008 24% of children in foster care were being raised by relatives. There has been a 9% increase to 33% in 2017. www.gu.org">
            <a:extLst>
              <a:ext uri="{FF2B5EF4-FFF2-40B4-BE49-F238E27FC236}">
                <a16:creationId xmlns:a16="http://schemas.microsoft.com/office/drawing/2014/main" id="{F5E9D9F9-EA19-4282-8115-FB56ADF2F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59986" y="1714500"/>
            <a:ext cx="7824029" cy="3634740"/>
          </a:xfrm>
          <a:prstGeom prst="rect">
            <a:avLst/>
          </a:prstGeom>
          <a:effectLst>
            <a:outerShdw blurRad="50800" dist="50800" dir="5400000" algn="tl" rotWithShape="0">
              <a:srgbClr val="000000">
                <a:alpha val="43000"/>
              </a:srgbClr>
            </a:outerShdw>
          </a:effectLst>
        </p:spPr>
      </p:pic>
      <p:sp>
        <p:nvSpPr>
          <p:cNvPr id="8" name="TextBox 7">
            <a:extLst>
              <a:ext uri="{FF2B5EF4-FFF2-40B4-BE49-F238E27FC236}">
                <a16:creationId xmlns:a16="http://schemas.microsoft.com/office/drawing/2014/main" id="{8595A31E-3019-4366-82DF-5842C6F97086}"/>
              </a:ext>
            </a:extLst>
          </p:cNvPr>
          <p:cNvSpPr txBox="1"/>
          <p:nvPr/>
        </p:nvSpPr>
        <p:spPr>
          <a:xfrm>
            <a:off x="2800350" y="4857750"/>
            <a:ext cx="2906486" cy="923330"/>
          </a:xfrm>
          <a:prstGeom prst="rect">
            <a:avLst/>
          </a:prstGeom>
          <a:solidFill>
            <a:schemeClr val="accent4">
              <a:lumMod val="40000"/>
              <a:lumOff val="60000"/>
            </a:schemeClr>
          </a:solidFill>
          <a:ln w="12700">
            <a:solidFill>
              <a:srgbClr val="7030A0"/>
            </a:solidFill>
          </a:ln>
        </p:spPr>
        <p:txBody>
          <a:bodyPr wrap="square" rtlCol="0">
            <a:spAutoFit/>
          </a:bodyPr>
          <a:lstStyle/>
          <a:p>
            <a:pPr defTabSz="342900"/>
            <a:r>
              <a:rPr lang="en-US" sz="1350" i="1" dirty="0">
                <a:solidFill>
                  <a:srgbClr val="002060"/>
                </a:solidFill>
                <a:latin typeface="Century Gothic" panose="020B0502020202020204"/>
              </a:rPr>
              <a:t>Data is not publicly available on the percentage of these children who are with licensed relatives</a:t>
            </a:r>
          </a:p>
        </p:txBody>
      </p:sp>
      <p:sp>
        <p:nvSpPr>
          <p:cNvPr id="4" name="Slide Number Placeholder 3">
            <a:extLst>
              <a:ext uri="{FF2B5EF4-FFF2-40B4-BE49-F238E27FC236}">
                <a16:creationId xmlns:a16="http://schemas.microsoft.com/office/drawing/2014/main" id="{947D9C74-EE8B-49BA-AA85-B8E8AC497353}"/>
              </a:ext>
            </a:extLst>
          </p:cNvPr>
          <p:cNvSpPr>
            <a:spLocks noGrp="1"/>
          </p:cNvSpPr>
          <p:nvPr>
            <p:ph type="sldNum" sz="quarter" idx="12"/>
          </p:nvPr>
        </p:nvSpPr>
        <p:spPr/>
        <p:txBody>
          <a:bodyPr vert="horz" lIns="68580" tIns="34290" rIns="68580" bIns="34290" rtlCol="0" anchor="b">
            <a:normAutofit/>
          </a:bodyPr>
          <a:lstStyle/>
          <a:p>
            <a:pPr defTabSz="685800">
              <a:spcAft>
                <a:spcPts val="450"/>
              </a:spcAft>
            </a:pPr>
            <a:fld id="{34CCFFDA-3A0E-AE41-9B51-051D06043F06}" type="slidenum">
              <a:rPr lang="en-US">
                <a:solidFill>
                  <a:prstClr val="white"/>
                </a:solidFill>
                <a:latin typeface="Century Gothic" panose="020B0502020202020204"/>
              </a:rPr>
              <a:pPr defTabSz="685800">
                <a:spcAft>
                  <a:spcPts val="450"/>
                </a:spcAft>
              </a:pPr>
              <a:t>24</a:t>
            </a:fld>
            <a:endParaRPr lang="en-US">
              <a:solidFill>
                <a:prstClr val="white"/>
              </a:solidFill>
              <a:latin typeface="Century Gothic" panose="020B0502020202020204"/>
            </a:endParaRPr>
          </a:p>
        </p:txBody>
      </p:sp>
    </p:spTree>
    <p:extLst>
      <p:ext uri="{BB962C8B-B14F-4D97-AF65-F5344CB8AC3E}">
        <p14:creationId xmlns:p14="http://schemas.microsoft.com/office/powerpoint/2010/main" val="289100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70AE-849E-4DA0-987A-F136B0A79A65}"/>
              </a:ext>
            </a:extLst>
          </p:cNvPr>
          <p:cNvSpPr>
            <a:spLocks noGrp="1"/>
          </p:cNvSpPr>
          <p:nvPr>
            <p:ph type="title"/>
          </p:nvPr>
        </p:nvSpPr>
        <p:spPr/>
        <p:txBody>
          <a:bodyPr/>
          <a:lstStyle/>
          <a:p>
            <a:r>
              <a:rPr lang="en-US" sz="3000" b="1" dirty="0">
                <a:latin typeface="Calibri" panose="020F0502020204030204" pitchFamily="34" charset="0"/>
                <a:cs typeface="Calibri" panose="020F0502020204030204" pitchFamily="34" charset="0"/>
              </a:rPr>
              <a:t>Grandparent Caregivers</a:t>
            </a:r>
          </a:p>
        </p:txBody>
      </p:sp>
      <p:sp>
        <p:nvSpPr>
          <p:cNvPr id="3" name="Content Placeholder 2">
            <a:extLst>
              <a:ext uri="{FF2B5EF4-FFF2-40B4-BE49-F238E27FC236}">
                <a16:creationId xmlns:a16="http://schemas.microsoft.com/office/drawing/2014/main" id="{4853460E-16E0-4126-8E9C-1A3B900A00A1}"/>
              </a:ext>
            </a:extLst>
          </p:cNvPr>
          <p:cNvSpPr>
            <a:spLocks noGrp="1"/>
          </p:cNvSpPr>
          <p:nvPr>
            <p:ph idx="1"/>
          </p:nvPr>
        </p:nvSpPr>
        <p:spPr>
          <a:xfrm>
            <a:off x="400051" y="2809875"/>
            <a:ext cx="4571999" cy="2790825"/>
          </a:xfrm>
        </p:spPr>
        <p:txBody>
          <a:bodyPr>
            <a:normAutofit fontScale="77500" lnSpcReduction="20000"/>
          </a:bodyPr>
          <a:lstStyle/>
          <a:p>
            <a:r>
              <a:rPr lang="en-US" sz="1800" dirty="0">
                <a:latin typeface="Calibri" panose="020F0502020204030204" pitchFamily="34" charset="0"/>
                <a:cs typeface="Calibri" panose="020F0502020204030204" pitchFamily="34" charset="0"/>
              </a:rPr>
              <a:t>2.6 million grandparents are responsible for grandchildren in the U.S.</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57% are in the workforce</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20% live below the poverty line</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25% have a disability</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40% are age 60 and over</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66% are white, 21% are black or African American, 2% are American Indian or Alaska Native, 3% are Asian and 20% are Latino</a:t>
            </a:r>
          </a:p>
          <a:p>
            <a:pPr marL="342900" lvl="1" indent="0">
              <a:buNone/>
            </a:pPr>
            <a:endParaRPr lang="en-US" sz="1800" dirty="0">
              <a:latin typeface="Calibri" panose="020F0502020204030204" pitchFamily="34" charset="0"/>
              <a:cs typeface="Calibri" panose="020F0502020204030204" pitchFamily="34" charset="0"/>
            </a:endParaRPr>
          </a:p>
          <a:p>
            <a:pPr marL="42863" indent="0">
              <a:buNone/>
            </a:pPr>
            <a:r>
              <a:rPr lang="en-US" sz="1275" i="1" dirty="0">
                <a:latin typeface="Calibri" panose="020F0502020204030204" pitchFamily="34" charset="0"/>
                <a:cs typeface="Calibri" panose="020F0502020204030204" pitchFamily="34" charset="0"/>
              </a:rPr>
              <a:t>Source:  S1002, Grandparents, 2013-2017 American Community Survey 5-Year Estimates</a:t>
            </a:r>
          </a:p>
          <a:p>
            <a:pPr lvl="1"/>
            <a:endParaRPr lang="en-US" dirty="0"/>
          </a:p>
        </p:txBody>
      </p:sp>
      <p:pic>
        <p:nvPicPr>
          <p:cNvPr id="10" name="Picture 9">
            <a:extLst>
              <a:ext uri="{FF2B5EF4-FFF2-40B4-BE49-F238E27FC236}">
                <a16:creationId xmlns:a16="http://schemas.microsoft.com/office/drawing/2014/main" id="{D10AB007-A0EF-4661-94CE-7A3AF9565458}"/>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2660335"/>
            <a:ext cx="347472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D47B8FE-3755-4EC9-9CFF-48A2AEF135D5}"/>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25</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349217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9B3C-04C6-4301-B47A-5FF3C8CAFCB0}"/>
              </a:ext>
            </a:extLst>
          </p:cNvPr>
          <p:cNvSpPr>
            <a:spLocks noGrp="1"/>
          </p:cNvSpPr>
          <p:nvPr>
            <p:ph type="title"/>
          </p:nvPr>
        </p:nvSpPr>
        <p:spPr>
          <a:xfrm>
            <a:off x="866215" y="1587501"/>
            <a:ext cx="6898190" cy="530223"/>
          </a:xfrm>
        </p:spPr>
        <p:txBody>
          <a:bodyPr/>
          <a:lstStyle/>
          <a:p>
            <a:r>
              <a:rPr lang="en-US" b="1" dirty="0">
                <a:latin typeface="Calibri" panose="020F0502020204030204" pitchFamily="34" charset="0"/>
                <a:cs typeface="Calibri" panose="020F0502020204030204" pitchFamily="34" charset="0"/>
              </a:rPr>
              <a:t>Parental Causal Factors Creating </a:t>
            </a:r>
            <a:r>
              <a:rPr lang="en-US" b="1" dirty="0" err="1">
                <a:latin typeface="Calibri" panose="020F0502020204030204" pitchFamily="34" charset="0"/>
                <a:cs typeface="Calibri" panose="020F0502020204030204" pitchFamily="34" charset="0"/>
              </a:rPr>
              <a:t>Grandfamilies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4DC1C67-5460-4602-AA80-1DCBA181D487}"/>
              </a:ext>
            </a:extLst>
          </p:cNvPr>
          <p:cNvSpPr>
            <a:spLocks noGrp="1"/>
          </p:cNvSpPr>
          <p:nvPr>
            <p:ph sz="half" idx="1"/>
          </p:nvPr>
        </p:nvSpPr>
        <p:spPr>
          <a:xfrm>
            <a:off x="685800" y="2809875"/>
            <a:ext cx="4343400" cy="2562226"/>
          </a:xfrm>
        </p:spPr>
        <p:txBody>
          <a:bodyPr>
            <a:noAutofit/>
          </a:bodyPr>
          <a:lstStyle/>
          <a:p>
            <a:r>
              <a:rPr lang="en-US" sz="1800" dirty="0">
                <a:latin typeface="Calibri" panose="020F0502020204030204" pitchFamily="34" charset="0"/>
                <a:cs typeface="Calibri" panose="020F0502020204030204" pitchFamily="34" charset="0"/>
              </a:rPr>
              <a:t>Death</a:t>
            </a:r>
          </a:p>
          <a:p>
            <a:r>
              <a:rPr lang="en-US" sz="1800" dirty="0">
                <a:latin typeface="Calibri" panose="020F0502020204030204" pitchFamily="34" charset="0"/>
                <a:cs typeface="Calibri" panose="020F0502020204030204" pitchFamily="34" charset="0"/>
              </a:rPr>
              <a:t>Substance use</a:t>
            </a:r>
          </a:p>
          <a:p>
            <a:r>
              <a:rPr lang="en-US" sz="1800" dirty="0">
                <a:latin typeface="Calibri" panose="020F0502020204030204" pitchFamily="34" charset="0"/>
                <a:cs typeface="Calibri" panose="020F0502020204030204" pitchFamily="34" charset="0"/>
              </a:rPr>
              <a:t>Mental health challenges</a:t>
            </a:r>
          </a:p>
          <a:p>
            <a:r>
              <a:rPr lang="en-US" sz="1800" dirty="0">
                <a:latin typeface="Calibri" panose="020F0502020204030204" pitchFamily="34" charset="0"/>
                <a:cs typeface="Calibri" panose="020F0502020204030204" pitchFamily="34" charset="0"/>
              </a:rPr>
              <a:t>Physical and cognitive disabilities</a:t>
            </a:r>
          </a:p>
          <a:p>
            <a:r>
              <a:rPr lang="en-US" sz="1800" dirty="0">
                <a:latin typeface="Calibri" panose="020F0502020204030204" pitchFamily="34" charset="0"/>
                <a:cs typeface="Calibri" panose="020F0502020204030204" pitchFamily="34" charset="0"/>
              </a:rPr>
              <a:t>Incarceration</a:t>
            </a:r>
          </a:p>
          <a:p>
            <a:r>
              <a:rPr lang="en-US" sz="1800" dirty="0">
                <a:latin typeface="Calibri" panose="020F0502020204030204" pitchFamily="34" charset="0"/>
                <a:cs typeface="Calibri" panose="020F0502020204030204" pitchFamily="34" charset="0"/>
              </a:rPr>
              <a:t>Military deployment</a:t>
            </a:r>
          </a:p>
          <a:p>
            <a:r>
              <a:rPr lang="en-US" sz="1800" dirty="0">
                <a:latin typeface="Calibri" panose="020F0502020204030204" pitchFamily="34" charset="0"/>
                <a:cs typeface="Calibri" panose="020F0502020204030204" pitchFamily="34" charset="0"/>
              </a:rPr>
              <a:t>Deportation or detainment</a:t>
            </a:r>
          </a:p>
        </p:txBody>
      </p:sp>
      <p:pic>
        <p:nvPicPr>
          <p:cNvPr id="7" name="Content Placeholder 6" descr="Between 2015 and 2016 thee was 29% increase in overdose death rates among adults of childbearing age.">
            <a:extLst>
              <a:ext uri="{FF2B5EF4-FFF2-40B4-BE49-F238E27FC236}">
                <a16:creationId xmlns:a16="http://schemas.microsoft.com/office/drawing/2014/main" id="{E86ECB94-72BC-4B94-9C4F-8E2FB306BCD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143501" y="2623638"/>
            <a:ext cx="2248379" cy="3223260"/>
          </a:xfrm>
          <a:prstGeom prst="rect">
            <a:avLst/>
          </a:prstGeom>
        </p:spPr>
      </p:pic>
      <p:sp>
        <p:nvSpPr>
          <p:cNvPr id="6" name="Slide Number Placeholder 5">
            <a:extLst>
              <a:ext uri="{FF2B5EF4-FFF2-40B4-BE49-F238E27FC236}">
                <a16:creationId xmlns:a16="http://schemas.microsoft.com/office/drawing/2014/main" id="{3E7D7312-B0B8-4F3C-8B28-20B7DBCCF4AA}"/>
              </a:ext>
            </a:extLst>
          </p:cNvPr>
          <p:cNvSpPr>
            <a:spLocks noGrp="1"/>
          </p:cNvSpPr>
          <p:nvPr>
            <p:ph type="sldNum" sz="quarter" idx="12"/>
          </p:nvPr>
        </p:nvSpPr>
        <p:spPr/>
        <p:txBody>
          <a:bodyPr/>
          <a:lstStyle/>
          <a:p>
            <a:pPr defTabSz="342900"/>
            <a:fld id="{D57F1E4F-1CFF-5643-939E-217C01CDF565}" type="slidenum">
              <a:rPr lang="en-US">
                <a:solidFill>
                  <a:prstClr val="white"/>
                </a:solidFill>
                <a:latin typeface="Century Gothic" panose="020B0502020202020204"/>
              </a:rPr>
              <a:pPr defTabSz="342900"/>
              <a:t>26</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103695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24A85-91AA-4836-A044-6CF881A0CADF}"/>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What We Don’t Know – Data Lacking</a:t>
            </a:r>
          </a:p>
        </p:txBody>
      </p:sp>
      <p:sp>
        <p:nvSpPr>
          <p:cNvPr id="8" name="Content Placeholder 7">
            <a:extLst>
              <a:ext uri="{FF2B5EF4-FFF2-40B4-BE49-F238E27FC236}">
                <a16:creationId xmlns:a16="http://schemas.microsoft.com/office/drawing/2014/main" id="{4919F66B-D4A7-42C4-853B-1E5D5777778A}"/>
              </a:ext>
            </a:extLst>
          </p:cNvPr>
          <p:cNvSpPr>
            <a:spLocks noGrp="1"/>
          </p:cNvSpPr>
          <p:nvPr>
            <p:ph idx="1"/>
          </p:nvPr>
        </p:nvSpPr>
        <p:spPr>
          <a:xfrm>
            <a:off x="457200" y="2628900"/>
            <a:ext cx="8115300" cy="2743200"/>
          </a:xfrm>
        </p:spPr>
        <p:txBody>
          <a:bodyPr>
            <a:noAutofit/>
          </a:bodyPr>
          <a:lstStyle/>
          <a:p>
            <a:r>
              <a:rPr lang="en-US" sz="1500" dirty="0">
                <a:latin typeface="Calibri" panose="020F0502020204030204" pitchFamily="34" charset="0"/>
                <a:cs typeface="Calibri" panose="020F0502020204030204" pitchFamily="34" charset="0"/>
              </a:rPr>
              <a:t>What percentage of </a:t>
            </a:r>
            <a:r>
              <a:rPr lang="en-US" sz="1500" dirty="0" err="1">
                <a:latin typeface="Calibri" panose="020F0502020204030204" pitchFamily="34" charset="0"/>
                <a:cs typeface="Calibri" panose="020F0502020204030204" pitchFamily="34" charset="0"/>
              </a:rPr>
              <a:t>grandfamilies</a:t>
            </a:r>
            <a:r>
              <a:rPr lang="en-US" sz="1500" dirty="0">
                <a:latin typeface="Calibri" panose="020F0502020204030204" pitchFamily="34" charset="0"/>
                <a:cs typeface="Calibri" panose="020F0502020204030204" pitchFamily="34" charset="0"/>
              </a:rPr>
              <a:t> are formed due to each major parental causal factor?</a:t>
            </a:r>
          </a:p>
          <a:p>
            <a:r>
              <a:rPr lang="en-US" sz="1500" dirty="0">
                <a:latin typeface="Calibri" panose="020F0502020204030204" pitchFamily="34" charset="0"/>
                <a:cs typeface="Calibri" panose="020F0502020204030204" pitchFamily="34" charset="0"/>
              </a:rPr>
              <a:t>How many aunts, uncles, great-grandparents and other relatives are raising children? </a:t>
            </a:r>
          </a:p>
          <a:p>
            <a:pPr lvl="1">
              <a:spcBef>
                <a:spcPts val="0"/>
              </a:spcBef>
              <a:buFont typeface="Wingdings" panose="05000000000000000000" pitchFamily="2" charset="2"/>
              <a:buChar char="Ø"/>
            </a:pPr>
            <a:r>
              <a:rPr lang="en-US" sz="1500" dirty="0">
                <a:latin typeface="Calibri" panose="020F0502020204030204" pitchFamily="34" charset="0"/>
                <a:cs typeface="Calibri" panose="020F0502020204030204" pitchFamily="34" charset="0"/>
              </a:rPr>
              <a:t>Workforce?</a:t>
            </a:r>
          </a:p>
          <a:p>
            <a:pPr lvl="1">
              <a:spcBef>
                <a:spcPts val="0"/>
              </a:spcBef>
              <a:buFont typeface="Wingdings" panose="05000000000000000000" pitchFamily="2" charset="2"/>
              <a:buChar char="Ø"/>
            </a:pPr>
            <a:r>
              <a:rPr lang="en-US" sz="1500" dirty="0">
                <a:latin typeface="Calibri" panose="020F0502020204030204" pitchFamily="34" charset="0"/>
                <a:cs typeface="Calibri" panose="020F0502020204030204" pitchFamily="34" charset="0"/>
              </a:rPr>
              <a:t>Poverty?</a:t>
            </a:r>
          </a:p>
          <a:p>
            <a:pPr lvl="1">
              <a:spcBef>
                <a:spcPts val="0"/>
              </a:spcBef>
              <a:buFont typeface="Wingdings" panose="05000000000000000000" pitchFamily="2" charset="2"/>
              <a:buChar char="Ø"/>
            </a:pPr>
            <a:r>
              <a:rPr lang="en-US" sz="1500" dirty="0">
                <a:latin typeface="Calibri" panose="020F0502020204030204" pitchFamily="34" charset="0"/>
                <a:cs typeface="Calibri" panose="020F0502020204030204" pitchFamily="34" charset="0"/>
              </a:rPr>
              <a:t>Race/ethnicity? </a:t>
            </a:r>
          </a:p>
          <a:p>
            <a:pPr lvl="1">
              <a:spcBef>
                <a:spcPts val="0"/>
              </a:spcBef>
              <a:buFont typeface="Wingdings" panose="05000000000000000000" pitchFamily="2" charset="2"/>
              <a:buChar char="Ø"/>
            </a:pPr>
            <a:r>
              <a:rPr lang="en-US" sz="1500" dirty="0">
                <a:latin typeface="Calibri" panose="020F0502020204030204" pitchFamily="34" charset="0"/>
                <a:cs typeface="Calibri" panose="020F0502020204030204" pitchFamily="34" charset="0"/>
              </a:rPr>
              <a:t>And other data on these caregivers</a:t>
            </a:r>
          </a:p>
          <a:p>
            <a:r>
              <a:rPr lang="en-US" sz="1500" dirty="0">
                <a:latin typeface="Calibri" panose="020F0502020204030204" pitchFamily="34" charset="0"/>
                <a:cs typeface="Calibri" panose="020F0502020204030204" pitchFamily="34" charset="0"/>
              </a:rPr>
              <a:t>What percentage of children in kinship foster care are with licensed relatives and what is their race and ethnicity? What is the race and ethnicity of children who are in the unlicensed care of relatives?</a:t>
            </a:r>
          </a:p>
          <a:p>
            <a:r>
              <a:rPr lang="en-US" sz="1500" dirty="0">
                <a:latin typeface="Calibri" panose="020F0502020204030204" pitchFamily="34" charset="0"/>
                <a:cs typeface="Calibri" panose="020F0502020204030204" pitchFamily="34" charset="0"/>
              </a:rPr>
              <a:t>How many children are “diverted” from the child welfare system into the care of relatives and what is their race and ethnicity? Are these children entering foster care after unsuccessful diversion attempts?</a:t>
            </a:r>
          </a:p>
          <a:p>
            <a:endParaRPr lang="en-US" sz="15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7481EA0-EFE2-41BA-8539-E3A3412F5C36}"/>
              </a:ext>
            </a:extLst>
          </p:cNvPr>
          <p:cNvSpPr>
            <a:spLocks noGrp="1"/>
          </p:cNvSpPr>
          <p:nvPr>
            <p:ph type="sldNum" sz="quarter" idx="12"/>
          </p:nvPr>
        </p:nvSpPr>
        <p:spPr/>
        <p:txBody>
          <a:bodyPr/>
          <a:lstStyle/>
          <a:p>
            <a:pPr defTabSz="342900">
              <a:defRPr/>
            </a:pPr>
            <a:fld id="{69832EA0-64E8-4CA6-AB20-D3D22D21BB19}" type="slidenum">
              <a:rPr lang="en-US">
                <a:solidFill>
                  <a:prstClr val="white"/>
                </a:solidFill>
                <a:latin typeface="Century Gothic" panose="020B0502020202020204"/>
              </a:rPr>
              <a:pPr defTabSz="342900">
                <a:defRPr/>
              </a:pPr>
              <a:t>27</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57586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129F3-42A9-40DD-B174-37AB230BD2F8}"/>
              </a:ext>
            </a:extLst>
          </p:cNvPr>
          <p:cNvSpPr>
            <a:spLocks noGrp="1"/>
          </p:cNvSpPr>
          <p:nvPr>
            <p:ph type="ctrTitle"/>
          </p:nvPr>
        </p:nvSpPr>
        <p:spPr>
          <a:xfrm>
            <a:off x="4514850" y="2686050"/>
            <a:ext cx="3254074" cy="1731376"/>
          </a:xfrm>
        </p:spPr>
        <p:txBody>
          <a:bodyPr vert="horz" lIns="68580" tIns="34290" rIns="68580" bIns="34290" rtlCol="0" anchor="b">
            <a:normAutofit/>
          </a:bodyPr>
          <a:lstStyle/>
          <a:p>
            <a:r>
              <a:rPr lang="en-US" sz="3600" b="1" dirty="0">
                <a:latin typeface="Calibri" panose="020F0502020204030204" pitchFamily="34" charset="0"/>
                <a:cs typeface="Calibri" panose="020F0502020204030204" pitchFamily="34" charset="0"/>
              </a:rPr>
              <a:t>Grandfamilies: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Strengths and Challenges</a:t>
            </a:r>
          </a:p>
        </p:txBody>
      </p:sp>
      <p:pic>
        <p:nvPicPr>
          <p:cNvPr id="7" name="Picture 6">
            <a:extLst>
              <a:ext uri="{FF2B5EF4-FFF2-40B4-BE49-F238E27FC236}">
                <a16:creationId xmlns:a16="http://schemas.microsoft.com/office/drawing/2014/main" id="{4CBCC5C2-224A-4E44-BB6A-5A70C1B33805}"/>
              </a:ext>
              <a:ext uri="{C183D7F6-B498-43B3-948B-1728B52AA6E4}">
                <adec:decorative xmlns:adec="http://schemas.microsoft.com/office/drawing/2017/decorative" xmlns=""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b="-3"/>
          <a:stretch/>
        </p:blipFill>
        <p:spPr>
          <a:xfrm rot="21600000">
            <a:off x="1543050" y="3413404"/>
            <a:ext cx="2832010" cy="2228849"/>
          </a:xfrm>
          <a:prstGeom prst="rect">
            <a:avLst/>
          </a:prstGeom>
          <a:ln>
            <a:noFill/>
          </a:ln>
        </p:spPr>
      </p:pic>
      <p:pic>
        <p:nvPicPr>
          <p:cNvPr id="9" name="Picture 8">
            <a:extLst>
              <a:ext uri="{FF2B5EF4-FFF2-40B4-BE49-F238E27FC236}">
                <a16:creationId xmlns:a16="http://schemas.microsoft.com/office/drawing/2014/main" id="{23485B97-D2AB-4191-972F-9C79E2C76A2D}"/>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0000">
            <a:off x="684067" y="1359819"/>
            <a:ext cx="2527025" cy="1988820"/>
          </a:xfrm>
          <a:prstGeom prst="rect">
            <a:avLst/>
          </a:prstGeom>
        </p:spPr>
      </p:pic>
      <p:sp>
        <p:nvSpPr>
          <p:cNvPr id="4" name="Slide Number Placeholder 3">
            <a:extLst>
              <a:ext uri="{FF2B5EF4-FFF2-40B4-BE49-F238E27FC236}">
                <a16:creationId xmlns:a16="http://schemas.microsoft.com/office/drawing/2014/main" id="{BFE3CA4C-297D-4159-A816-51C5A76AAE9A}"/>
              </a:ext>
            </a:extLst>
          </p:cNvPr>
          <p:cNvSpPr>
            <a:spLocks noGrp="1"/>
          </p:cNvSpPr>
          <p:nvPr>
            <p:ph type="sldNum" sz="quarter" idx="12"/>
          </p:nvPr>
        </p:nvSpPr>
        <p:spPr/>
        <p:txBody>
          <a:bodyPr vert="horz" lIns="68580" tIns="34290" rIns="68580" bIns="34290" rtlCol="0" anchor="b">
            <a:normAutofit/>
          </a:bodyPr>
          <a:lstStyle/>
          <a:p>
            <a:pPr defTabSz="685800">
              <a:spcAft>
                <a:spcPts val="450"/>
              </a:spcAft>
              <a:defRPr/>
            </a:pPr>
            <a:fld id="{64024D96-092A-41C9-8CB9-2E2F31FB8049}" type="slidenum">
              <a:rPr lang="en-US">
                <a:solidFill>
                  <a:prstClr val="white"/>
                </a:solidFill>
                <a:latin typeface="Century Gothic" panose="020B0502020202020204"/>
              </a:rPr>
              <a:pPr defTabSz="685800">
                <a:spcAft>
                  <a:spcPts val="450"/>
                </a:spcAft>
                <a:defRPr/>
              </a:pPr>
              <a:t>28</a:t>
            </a:fld>
            <a:endParaRPr lang="en-US">
              <a:solidFill>
                <a:prstClr val="white"/>
              </a:solidFill>
              <a:latin typeface="Century Gothic" panose="020B0502020202020204"/>
            </a:endParaRPr>
          </a:p>
        </p:txBody>
      </p:sp>
    </p:spTree>
    <p:extLst>
      <p:ext uri="{BB962C8B-B14F-4D97-AF65-F5344CB8AC3E}">
        <p14:creationId xmlns:p14="http://schemas.microsoft.com/office/powerpoint/2010/main" val="297449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1222377"/>
            <a:ext cx="6677585" cy="530223"/>
          </a:xfrm>
        </p:spPr>
        <p:txBody>
          <a:bodyPr vert="horz" lIns="68580" tIns="34290" rIns="68580" bIns="34290" rtlCol="0" anchor="ctr">
            <a:normAutofit/>
          </a:bodyPr>
          <a:lstStyle/>
          <a:p>
            <a:r>
              <a:rPr lang="en-US" sz="3000" b="1" dirty="0" err="1" bmk="">
                <a:solidFill>
                  <a:schemeClr val="bg1"/>
                </a:solidFill>
                <a:latin typeface="Calibri" panose="020F0502020204030204" pitchFamily="34" charset="0"/>
                <a:cs typeface="Calibri" panose="020F0502020204030204" pitchFamily="34" charset="0"/>
              </a:rPr>
              <a:t>Grandfamilies</a:t>
            </a:r>
            <a:r>
              <a:rPr lang="en-US" sz="3000" b="1" dirty="0" bmk="">
                <a:solidFill>
                  <a:schemeClr val="bg1"/>
                </a:solidFill>
                <a:latin typeface="Calibri" panose="020F0502020204030204" pitchFamily="34" charset="0"/>
                <a:cs typeface="Calibri" panose="020F0502020204030204" pitchFamily="34" charset="0"/>
              </a:rPr>
              <a:t> Strengths: Children Thrive</a:t>
            </a:r>
          </a:p>
        </p:txBody>
      </p:sp>
      <p:pic>
        <p:nvPicPr>
          <p:cNvPr id="3074" name="Picture 2" descr="Strengths of Grandfamilies: Stability, brothers and sisters, permanency, safety, mental health, cultural identity, belongi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771651" y="2457450"/>
            <a:ext cx="5275133" cy="32573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2">
            <a:extLst>
              <a:ext uri="{FF2B5EF4-FFF2-40B4-BE49-F238E27FC236}">
                <a16:creationId xmlns:a16="http://schemas.microsoft.com/office/drawing/2014/main" id="{537B5301-95D3-4BA1-B6BB-A2EED6B2C122}"/>
              </a:ext>
            </a:extLst>
          </p:cNvPr>
          <p:cNvSpPr>
            <a:spLocks noGrp="1"/>
          </p:cNvSpPr>
          <p:nvPr>
            <p:ph type="sldNum" sz="quarter" idx="12"/>
          </p:nvPr>
        </p:nvSpPr>
        <p:spPr/>
        <p:txBody>
          <a:bodyPr vert="horz" lIns="68580" tIns="34290" rIns="68580" bIns="34290" rtlCol="0" anchor="b">
            <a:normAutofit/>
          </a:bodyPr>
          <a:lstStyle/>
          <a:p>
            <a:pPr defTabSz="342900">
              <a:spcAft>
                <a:spcPts val="450"/>
              </a:spcAft>
            </a:pPr>
            <a:fld id="{69832EA0-64E8-4CA6-AB20-D3D22D21BB19}" type="slidenum">
              <a:rPr lang="en-US">
                <a:solidFill>
                  <a:srgbClr val="FFFFFF"/>
                </a:solidFill>
                <a:latin typeface="Century Gothic" panose="020B0502020202020204"/>
              </a:rPr>
              <a:pPr defTabSz="342900">
                <a:spcAft>
                  <a:spcPts val="450"/>
                </a:spcAft>
              </a:pPr>
              <a:t>29</a:t>
            </a:fld>
            <a:endParaRPr lang="en-US">
              <a:solidFill>
                <a:srgbClr val="FFFFFF"/>
              </a:solidFill>
              <a:latin typeface="Century Gothic" panose="020B0502020202020204"/>
            </a:endParaRPr>
          </a:p>
        </p:txBody>
      </p:sp>
    </p:spTree>
    <p:extLst>
      <p:ext uri="{BB962C8B-B14F-4D97-AF65-F5344CB8AC3E}">
        <p14:creationId xmlns:p14="http://schemas.microsoft.com/office/powerpoint/2010/main" val="216781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Member Introductions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90 seconds or less, tell us:</a:t>
            </a:r>
          </a:p>
          <a:p>
            <a:r>
              <a:rPr lang="en-US" dirty="0"/>
              <a:t>Your name</a:t>
            </a:r>
          </a:p>
          <a:p>
            <a:r>
              <a:rPr lang="en-US" dirty="0"/>
              <a:t>Where you are from (city/state)</a:t>
            </a:r>
          </a:p>
          <a:p>
            <a:r>
              <a:rPr lang="en-US" dirty="0"/>
              <a:t>Your connection to family grandparenting (personal, professional, both)</a:t>
            </a:r>
          </a:p>
          <a:p>
            <a:r>
              <a:rPr lang="en-US" dirty="0"/>
              <a:t>What core values do you believe should guide the Council’s work?</a:t>
            </a:r>
          </a:p>
          <a:p>
            <a:pPr marL="0" indent="0">
              <a:buNone/>
            </a:pPr>
            <a:endParaRPr lang="en-US" dirty="0"/>
          </a:p>
          <a:p>
            <a:pPr marL="0" indent="0">
              <a:buNone/>
            </a:pPr>
            <a:r>
              <a:rPr lang="en-US" sz="2800" b="1" i="1" dirty="0"/>
              <a:t>Values</a:t>
            </a:r>
            <a:r>
              <a:rPr lang="en-US" sz="2800" dirty="0"/>
              <a:t>: basic and fundamental beliefs that guide or motivate attitudes or actions.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3</a:t>
            </a:fld>
            <a:endParaRPr lang="en-US" dirty="0"/>
          </a:p>
        </p:txBody>
      </p:sp>
    </p:spTree>
    <p:extLst>
      <p:ext uri="{BB962C8B-B14F-4D97-AF65-F5344CB8AC3E}">
        <p14:creationId xmlns:p14="http://schemas.microsoft.com/office/powerpoint/2010/main" val="1697819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A510F33-151D-4D40-A158-D33C89CF061A}"/>
              </a:ext>
            </a:extLst>
          </p:cNvPr>
          <p:cNvSpPr>
            <a:spLocks noGrp="1"/>
          </p:cNvSpPr>
          <p:nvPr>
            <p:ph type="title"/>
          </p:nvPr>
        </p:nvSpPr>
        <p:spPr/>
        <p:txBody>
          <a:bodyPr/>
          <a:lstStyle/>
          <a:p>
            <a:r>
              <a:rPr lang="en-US" sz="3000" b="1" dirty="0" err="1">
                <a:latin typeface="Calibri" panose="020F0502020204030204" pitchFamily="34" charset="0"/>
                <a:cs typeface="Calibri" panose="020F0502020204030204" pitchFamily="34" charset="0"/>
              </a:rPr>
              <a:t>Grandfamilies</a:t>
            </a:r>
            <a:r>
              <a:rPr lang="en-US" sz="3000" b="1" dirty="0">
                <a:latin typeface="Calibri" panose="020F0502020204030204" pitchFamily="34" charset="0"/>
                <a:cs typeface="Calibri" panose="020F0502020204030204" pitchFamily="34" charset="0"/>
              </a:rPr>
              <a:t> Challenges: Health</a:t>
            </a:r>
          </a:p>
        </p:txBody>
      </p:sp>
      <p:sp>
        <p:nvSpPr>
          <p:cNvPr id="17" name="Content Placeholder 16">
            <a:extLst>
              <a:ext uri="{FF2B5EF4-FFF2-40B4-BE49-F238E27FC236}">
                <a16:creationId xmlns:a16="http://schemas.microsoft.com/office/drawing/2014/main" id="{34E63996-BC05-4A16-A590-61F3E89AC2BA}"/>
              </a:ext>
            </a:extLst>
          </p:cNvPr>
          <p:cNvSpPr>
            <a:spLocks noGrp="1"/>
          </p:cNvSpPr>
          <p:nvPr>
            <p:ph idx="1"/>
          </p:nvPr>
        </p:nvSpPr>
        <p:spPr>
          <a:xfrm>
            <a:off x="457201" y="2809875"/>
            <a:ext cx="6571060" cy="2790825"/>
          </a:xfrm>
        </p:spPr>
        <p:txBody>
          <a:bodyPr>
            <a:normAutofit lnSpcReduction="10000"/>
          </a:bodyPr>
          <a:lstStyle/>
          <a:p>
            <a:pPr marL="0" indent="0">
              <a:buNone/>
            </a:pPr>
            <a:r>
              <a:rPr lang="en-US" sz="1650" b="1" i="1" dirty="0">
                <a:solidFill>
                  <a:schemeClr val="accent1">
                    <a:lumMod val="75000"/>
                  </a:schemeClr>
                </a:solidFill>
                <a:latin typeface="Calibri" panose="020F0502020204030204" pitchFamily="34" charset="0"/>
                <a:cs typeface="Calibri" panose="020F0502020204030204" pitchFamily="34" charset="0"/>
              </a:rPr>
              <a:t>Both the caregivers and children in these families face physical and mental health issues to a greater degree than the general population:</a:t>
            </a:r>
            <a:endParaRPr lang="en-US" sz="1650" b="1" dirty="0">
              <a:solidFill>
                <a:schemeClr val="accent1">
                  <a:lumMod val="75000"/>
                </a:schemeClr>
              </a:solidFill>
              <a:latin typeface="Calibri" panose="020F0502020204030204" pitchFamily="34" charset="0"/>
              <a:cs typeface="Calibri" panose="020F0502020204030204" pitchFamily="34" charset="0"/>
            </a:endParaRPr>
          </a:p>
          <a:p>
            <a:r>
              <a:rPr lang="en-US" sz="1650" dirty="0">
                <a:solidFill>
                  <a:schemeClr val="tx1"/>
                </a:solidFill>
                <a:latin typeface="Calibri" panose="020F0502020204030204" pitchFamily="34" charset="0"/>
                <a:cs typeface="Calibri" panose="020F0502020204030204" pitchFamily="34" charset="0"/>
              </a:rPr>
              <a:t>Children exhibit a variety of physical, behavioral, and emotional challenges, often due to the difficult and traumatic situations that caused them to be placed in the relative’s care  </a:t>
            </a:r>
          </a:p>
          <a:p>
            <a:pPr eaLnBrk="0" hangingPunct="0">
              <a:spcBef>
                <a:spcPts val="431"/>
              </a:spcBef>
              <a:buSzPct val="85000"/>
            </a:pPr>
            <a:endParaRPr lang="en-US" sz="1650" dirty="0">
              <a:solidFill>
                <a:schemeClr val="tx1"/>
              </a:solidFill>
              <a:latin typeface="Calibri" panose="020F0502020204030204" pitchFamily="34" charset="0"/>
              <a:cs typeface="Calibri" panose="020F0502020204030204" pitchFamily="34" charset="0"/>
            </a:endParaRPr>
          </a:p>
          <a:p>
            <a:pPr eaLnBrk="0" hangingPunct="0">
              <a:spcBef>
                <a:spcPts val="431"/>
              </a:spcBef>
              <a:buSzPct val="85000"/>
            </a:pPr>
            <a:r>
              <a:rPr lang="en-US" sz="1650" dirty="0">
                <a:solidFill>
                  <a:schemeClr val="tx1"/>
                </a:solidFill>
                <a:latin typeface="Calibri" panose="020F0502020204030204" pitchFamily="34" charset="0"/>
                <a:cs typeface="Calibri" panose="020F0502020204030204" pitchFamily="34" charset="0"/>
              </a:rPr>
              <a:t>Relative caregivers frequently suffer stress-related health problems like depression, diabetes, and hypertension, but often are unable to attend to their own health due to a lack of daycare, respite care or adequate health insurance</a:t>
            </a:r>
          </a:p>
          <a:p>
            <a:pPr marL="0" indent="0">
              <a:buNone/>
            </a:pPr>
            <a:endParaRPr lang="en-US" dirty="0"/>
          </a:p>
        </p:txBody>
      </p:sp>
      <p:pic>
        <p:nvPicPr>
          <p:cNvPr id="18" name="Graphic 17" descr=" ">
            <a:extLst>
              <a:ext uri="{FF2B5EF4-FFF2-40B4-BE49-F238E27FC236}">
                <a16:creationId xmlns:a16="http://schemas.microsoft.com/office/drawing/2014/main" id="{71EF4B53-A5B0-4957-8B53-3B96A183A8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858000" y="2809875"/>
            <a:ext cx="2057400" cy="2057400"/>
          </a:xfrm>
          <a:prstGeom prst="rect">
            <a:avLst/>
          </a:prstGeom>
        </p:spPr>
      </p:pic>
      <p:sp>
        <p:nvSpPr>
          <p:cNvPr id="8" name="Slide Number Placeholder 7">
            <a:extLst>
              <a:ext uri="{FF2B5EF4-FFF2-40B4-BE49-F238E27FC236}">
                <a16:creationId xmlns:a16="http://schemas.microsoft.com/office/drawing/2014/main" id="{2983CCF0-E18D-427C-B03C-A7A77251D833}"/>
              </a:ext>
            </a:extLst>
          </p:cNvPr>
          <p:cNvSpPr>
            <a:spLocks noGrp="1"/>
          </p:cNvSpPr>
          <p:nvPr>
            <p:ph type="sldNum" sz="quarter" idx="12"/>
          </p:nvPr>
        </p:nvSpPr>
        <p:spPr/>
        <p:txBody>
          <a:bodyPr/>
          <a:lstStyle/>
          <a:p>
            <a:pPr defTabSz="342900">
              <a:defRPr/>
            </a:pPr>
            <a:fld id="{14C6045A-0A79-4308-9DC8-8D453E53192C}" type="slidenum">
              <a:rPr lang="en-US">
                <a:solidFill>
                  <a:prstClr val="white"/>
                </a:solidFill>
                <a:latin typeface="Century Gothic" panose="020B0502020202020204"/>
              </a:rPr>
              <a:pPr defTabSz="342900">
                <a:defRPr/>
              </a:pPr>
              <a:t>30</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36649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9001-2820-4D7B-9F60-1E68FEEB1BCA}"/>
              </a:ext>
            </a:extLst>
          </p:cNvPr>
          <p:cNvSpPr>
            <a:spLocks noGrp="1"/>
          </p:cNvSpPr>
          <p:nvPr>
            <p:ph type="title"/>
          </p:nvPr>
        </p:nvSpPr>
        <p:spPr>
          <a:xfrm>
            <a:off x="866216" y="1295400"/>
            <a:ext cx="6571060" cy="530223"/>
          </a:xfrm>
        </p:spPr>
        <p:txBody>
          <a:bodyPr>
            <a:normAutofit fontScale="90000"/>
          </a:bodyPr>
          <a:lstStyle/>
          <a:p>
            <a:r>
              <a:rPr lang="en-US" sz="3000" b="1" dirty="0">
                <a:solidFill>
                  <a:srgbClr val="EBEBEB"/>
                </a:solidFill>
                <a:latin typeface="Calibri" panose="020F0502020204030204" pitchFamily="34" charset="0"/>
                <a:cs typeface="Calibri" panose="020F0502020204030204" pitchFamily="34" charset="0"/>
              </a:rPr>
              <a:t>Grandfamilies Challenges: Housing</a:t>
            </a:r>
          </a:p>
        </p:txBody>
      </p:sp>
      <p:sp>
        <p:nvSpPr>
          <p:cNvPr id="3" name="Content Placeholder 2">
            <a:extLst>
              <a:ext uri="{FF2B5EF4-FFF2-40B4-BE49-F238E27FC236}">
                <a16:creationId xmlns:a16="http://schemas.microsoft.com/office/drawing/2014/main" id="{F99F1276-3A60-4347-823F-B5994AD75739}"/>
              </a:ext>
            </a:extLst>
          </p:cNvPr>
          <p:cNvSpPr>
            <a:spLocks noGrp="1"/>
          </p:cNvSpPr>
          <p:nvPr>
            <p:ph idx="1"/>
          </p:nvPr>
        </p:nvSpPr>
        <p:spPr>
          <a:xfrm>
            <a:off x="457200" y="2686050"/>
            <a:ext cx="5657850" cy="2914650"/>
          </a:xfrm>
        </p:spPr>
        <p:txBody>
          <a:bodyPr anchor="ctr">
            <a:normAutofit fontScale="92500" lnSpcReduction="20000"/>
          </a:bodyPr>
          <a:lstStyle/>
          <a:p>
            <a:pPr marL="0" indent="0">
              <a:lnSpc>
                <a:spcPct val="90000"/>
              </a:lnSpc>
              <a:buNone/>
            </a:pPr>
            <a:endParaRPr lang="en-US" sz="1800" b="1" i="1" dirty="0">
              <a:solidFill>
                <a:schemeClr val="accent6"/>
              </a:solidFill>
              <a:latin typeface="Calibri" panose="020F0502020204030204" pitchFamily="34" charset="0"/>
              <a:cs typeface="Calibri" panose="020F0502020204030204" pitchFamily="34" charset="0"/>
            </a:endParaRPr>
          </a:p>
          <a:p>
            <a:pPr marL="0" indent="0">
              <a:lnSpc>
                <a:spcPct val="90000"/>
              </a:lnSpc>
              <a:buNone/>
            </a:pPr>
            <a:r>
              <a:rPr lang="en-US" sz="1800" b="1" i="1" dirty="0" err="1">
                <a:solidFill>
                  <a:schemeClr val="accent1">
                    <a:lumMod val="75000"/>
                  </a:schemeClr>
                </a:solidFill>
                <a:latin typeface="Calibri" panose="020F0502020204030204" pitchFamily="34" charset="0"/>
                <a:cs typeface="Calibri" panose="020F0502020204030204" pitchFamily="34" charset="0"/>
              </a:rPr>
              <a:t>Grandfamilies</a:t>
            </a:r>
            <a:r>
              <a:rPr lang="en-US" sz="1800" b="1" i="1" dirty="0">
                <a:solidFill>
                  <a:schemeClr val="accent1">
                    <a:lumMod val="75000"/>
                  </a:schemeClr>
                </a:solidFill>
                <a:latin typeface="Calibri" panose="020F0502020204030204" pitchFamily="34" charset="0"/>
                <a:cs typeface="Calibri" panose="020F0502020204030204" pitchFamily="34" charset="0"/>
              </a:rPr>
              <a:t> often begin caring for children without warning or preparation, and face unique problems with respect to housing:</a:t>
            </a:r>
          </a:p>
          <a:p>
            <a:pPr lvl="0">
              <a:lnSpc>
                <a:spcPct val="90000"/>
              </a:lnSpc>
            </a:pPr>
            <a:r>
              <a:rPr lang="en-US" sz="1800" dirty="0">
                <a:latin typeface="Calibri" panose="020F0502020204030204" pitchFamily="34" charset="0"/>
                <a:cs typeface="Calibri" panose="020F0502020204030204" pitchFamily="34" charset="0"/>
              </a:rPr>
              <a:t>Many relative caregivers live on fixed incomes and/or in small apartments and houses that are not suitable for children </a:t>
            </a:r>
          </a:p>
          <a:p>
            <a:pPr lvl="0">
              <a:lnSpc>
                <a:spcPct val="90000"/>
              </a:lnSpc>
            </a:pPr>
            <a:r>
              <a:rPr lang="en-US" sz="1800" dirty="0">
                <a:latin typeface="Calibri" panose="020F0502020204030204" pitchFamily="34" charset="0"/>
                <a:cs typeface="Calibri" panose="020F0502020204030204" pitchFamily="34" charset="0"/>
              </a:rPr>
              <a:t>The presence of children may violate private lease agreements</a:t>
            </a:r>
          </a:p>
          <a:p>
            <a:pPr lvl="0">
              <a:lnSpc>
                <a:spcPct val="90000"/>
              </a:lnSpc>
            </a:pPr>
            <a:r>
              <a:rPr lang="en-US" sz="1800" dirty="0">
                <a:latin typeface="Calibri" panose="020F0502020204030204" pitchFamily="34" charset="0"/>
                <a:cs typeface="Calibri" panose="020F0502020204030204" pitchFamily="34" charset="0"/>
              </a:rPr>
              <a:t>If relative caregivers do not have legal custody of the children, they are often unable to convince the housing authorities to recognize their need for larger apartments </a:t>
            </a:r>
          </a:p>
          <a:p>
            <a:pPr lvl="0">
              <a:lnSpc>
                <a:spcPct val="90000"/>
              </a:lnSpc>
            </a:pPr>
            <a:endParaRPr lang="en-US" sz="1500" dirty="0">
              <a:latin typeface="Calibri" panose="020F0502020204030204" pitchFamily="34" charset="0"/>
              <a:cs typeface="Calibri" panose="020F0502020204030204" pitchFamily="34" charset="0"/>
            </a:endParaRPr>
          </a:p>
          <a:p>
            <a:pPr lvl="0">
              <a:lnSpc>
                <a:spcPct val="90000"/>
              </a:lnSpc>
            </a:pPr>
            <a:endParaRPr lang="en-US" sz="1500" dirty="0">
              <a:latin typeface="Calibri" panose="020F0502020204030204" pitchFamily="34" charset="0"/>
              <a:cs typeface="Calibri" panose="020F0502020204030204" pitchFamily="34" charset="0"/>
            </a:endParaRPr>
          </a:p>
          <a:p>
            <a:pPr>
              <a:lnSpc>
                <a:spcPct val="90000"/>
              </a:lnSpc>
            </a:pPr>
            <a:endParaRPr lang="en-US" sz="1125" dirty="0"/>
          </a:p>
        </p:txBody>
      </p:sp>
      <p:pic>
        <p:nvPicPr>
          <p:cNvPr id="9" name="Graphic 8" descr=" ">
            <a:extLst>
              <a:ext uri="{FF2B5EF4-FFF2-40B4-BE49-F238E27FC236}">
                <a16:creationId xmlns:a16="http://schemas.microsoft.com/office/drawing/2014/main" id="{F04415BD-AE5A-4C29-8F07-1014B75908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15100" y="2971800"/>
            <a:ext cx="2057400" cy="2057400"/>
          </a:xfrm>
          <a:prstGeom prst="rect">
            <a:avLst/>
          </a:prstGeom>
        </p:spPr>
      </p:pic>
      <p:sp>
        <p:nvSpPr>
          <p:cNvPr id="4" name="Slide Number Placeholder 3">
            <a:extLst>
              <a:ext uri="{FF2B5EF4-FFF2-40B4-BE49-F238E27FC236}">
                <a16:creationId xmlns:a16="http://schemas.microsoft.com/office/drawing/2014/main" id="{63778B6D-D8B3-41F2-AADF-FFEC586A887E}"/>
              </a:ext>
            </a:extLst>
          </p:cNvPr>
          <p:cNvSpPr>
            <a:spLocks noGrp="1"/>
          </p:cNvSpPr>
          <p:nvPr>
            <p:ph type="sldNum" sz="quarter" idx="12"/>
          </p:nvPr>
        </p:nvSpPr>
        <p:spPr>
          <a:xfrm>
            <a:off x="7772400" y="491035"/>
            <a:ext cx="628649" cy="575765"/>
          </a:xfrm>
        </p:spPr>
        <p:txBody>
          <a:bodyPr>
            <a:normAutofit/>
          </a:bodyPr>
          <a:lstStyle/>
          <a:p>
            <a:pPr defTabSz="342900">
              <a:spcAft>
                <a:spcPts val="450"/>
              </a:spcAft>
              <a:defRPr/>
            </a:pPr>
            <a:fld id="{6650712C-A1DF-4388-80E6-D48132C300E5}" type="slidenum">
              <a:rPr lang="en-US">
                <a:solidFill>
                  <a:srgbClr val="FFFFFF"/>
                </a:solidFill>
                <a:latin typeface="Century Gothic" panose="020B0502020202020204"/>
              </a:rPr>
              <a:pPr defTabSz="342900">
                <a:spcAft>
                  <a:spcPts val="450"/>
                </a:spcAft>
                <a:defRPr/>
              </a:pPr>
              <a:t>31</a:t>
            </a:fld>
            <a:endParaRPr lang="en-US" dirty="0">
              <a:solidFill>
                <a:srgbClr val="FFFFFF"/>
              </a:solidFill>
              <a:latin typeface="Century Gothic" panose="020B0502020202020204"/>
            </a:endParaRPr>
          </a:p>
        </p:txBody>
      </p:sp>
    </p:spTree>
    <p:extLst>
      <p:ext uri="{BB962C8B-B14F-4D97-AF65-F5344CB8AC3E}">
        <p14:creationId xmlns:p14="http://schemas.microsoft.com/office/powerpoint/2010/main" val="73757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0BE7-2A15-4272-B0D4-44F8148C7BEF}"/>
              </a:ext>
            </a:extLst>
          </p:cNvPr>
          <p:cNvSpPr>
            <a:spLocks noGrp="1"/>
          </p:cNvSpPr>
          <p:nvPr>
            <p:ph type="title"/>
          </p:nvPr>
        </p:nvSpPr>
        <p:spPr>
          <a:xfrm>
            <a:off x="866216" y="1295400"/>
            <a:ext cx="6571060" cy="530223"/>
          </a:xfrm>
        </p:spPr>
        <p:txBody>
          <a:bodyPr>
            <a:normAutofit fontScale="90000"/>
          </a:bodyPr>
          <a:lstStyle/>
          <a:p>
            <a:r>
              <a:rPr lang="en-US" sz="3000" b="1" dirty="0" err="1">
                <a:solidFill>
                  <a:srgbClr val="EBEBEB"/>
                </a:solidFill>
                <a:latin typeface="Calibri" panose="020F0502020204030204" pitchFamily="34" charset="0"/>
                <a:cs typeface="Calibri" panose="020F0502020204030204" pitchFamily="34" charset="0"/>
              </a:rPr>
              <a:t>Grandfamilies</a:t>
            </a:r>
            <a:r>
              <a:rPr lang="en-US" sz="3000" b="1" dirty="0">
                <a:solidFill>
                  <a:srgbClr val="EBEBEB"/>
                </a:solidFill>
                <a:latin typeface="Calibri" panose="020F0502020204030204" pitchFamily="34" charset="0"/>
                <a:cs typeface="Calibri" panose="020F0502020204030204" pitchFamily="34" charset="0"/>
              </a:rPr>
              <a:t> Challenges: Education</a:t>
            </a:r>
          </a:p>
        </p:txBody>
      </p:sp>
      <p:sp>
        <p:nvSpPr>
          <p:cNvPr id="3" name="Content Placeholder 2">
            <a:extLst>
              <a:ext uri="{FF2B5EF4-FFF2-40B4-BE49-F238E27FC236}">
                <a16:creationId xmlns:a16="http://schemas.microsoft.com/office/drawing/2014/main" id="{3BB03FCB-4A56-484C-870D-0F3469CB46CE}"/>
              </a:ext>
            </a:extLst>
          </p:cNvPr>
          <p:cNvSpPr>
            <a:spLocks noGrp="1"/>
          </p:cNvSpPr>
          <p:nvPr>
            <p:ph idx="1"/>
          </p:nvPr>
        </p:nvSpPr>
        <p:spPr>
          <a:xfrm>
            <a:off x="402590" y="2400300"/>
            <a:ext cx="5829300" cy="3540126"/>
          </a:xfrm>
        </p:spPr>
        <p:txBody>
          <a:bodyPr anchor="ctr">
            <a:normAutofit/>
          </a:bodyPr>
          <a:lstStyle/>
          <a:p>
            <a:pPr marL="0" indent="0">
              <a:lnSpc>
                <a:spcPct val="90000"/>
              </a:lnSpc>
              <a:buNone/>
            </a:pPr>
            <a:r>
              <a:rPr lang="en-US" sz="1650" b="1" i="1" dirty="0">
                <a:solidFill>
                  <a:schemeClr val="accent1">
                    <a:lumMod val="75000"/>
                  </a:schemeClr>
                </a:solidFill>
                <a:latin typeface="Calibri" panose="020F0502020204030204" pitchFamily="34" charset="0"/>
                <a:cs typeface="Calibri" panose="020F0502020204030204" pitchFamily="34" charset="0"/>
              </a:rPr>
              <a:t>Many school policies are geared towards “nuclear” families, and can pose obstacles for </a:t>
            </a:r>
            <a:r>
              <a:rPr lang="en-US" sz="1650" b="1" i="1" dirty="0" err="1">
                <a:solidFill>
                  <a:schemeClr val="accent1">
                    <a:lumMod val="75000"/>
                  </a:schemeClr>
                </a:solidFill>
                <a:latin typeface="Calibri" panose="020F0502020204030204" pitchFamily="34" charset="0"/>
                <a:cs typeface="Calibri" panose="020F0502020204030204" pitchFamily="34" charset="0"/>
              </a:rPr>
              <a:t>grandfamilies</a:t>
            </a:r>
            <a:r>
              <a:rPr lang="en-US" sz="1650" b="1" i="1" dirty="0">
                <a:solidFill>
                  <a:schemeClr val="accent1">
                    <a:lumMod val="75000"/>
                  </a:schemeClr>
                </a:solidFill>
                <a:latin typeface="Calibri" panose="020F0502020204030204" pitchFamily="34" charset="0"/>
                <a:cs typeface="Calibri" panose="020F0502020204030204" pitchFamily="34" charset="0"/>
              </a:rPr>
              <a:t>, especially those families outside the children welfare system and in which there are no legal ties:</a:t>
            </a:r>
          </a:p>
          <a:p>
            <a:pPr lvl="0"/>
            <a:r>
              <a:rPr lang="en-US" sz="1500" dirty="0">
                <a:latin typeface="Calibri" panose="020F0502020204030204" pitchFamily="34" charset="0"/>
                <a:cs typeface="Calibri" panose="020F0502020204030204" pitchFamily="34" charset="0"/>
              </a:rPr>
              <a:t>Children may be denied school enrollment because their relative caregivers do not have guardianship or legal custody</a:t>
            </a:r>
          </a:p>
          <a:p>
            <a:pPr lvl="0"/>
            <a:r>
              <a:rPr lang="en-US" sz="1500" dirty="0">
                <a:latin typeface="Calibri" panose="020F0502020204030204" pitchFamily="34" charset="0"/>
                <a:cs typeface="Calibri" panose="020F0502020204030204" pitchFamily="34" charset="0"/>
              </a:rPr>
              <a:t>Contrary to the federal law, grandparents and other relatives acting as parents may have difficulty being included as a participant in the Individual Education Plan (IEP) process for children with disabilities</a:t>
            </a:r>
          </a:p>
          <a:p>
            <a:endParaRPr lang="en-US" dirty="0"/>
          </a:p>
        </p:txBody>
      </p:sp>
      <p:pic>
        <p:nvPicPr>
          <p:cNvPr id="7" name="Graphic 6" descr=" ">
            <a:extLst>
              <a:ext uri="{FF2B5EF4-FFF2-40B4-BE49-F238E27FC236}">
                <a16:creationId xmlns:a16="http://schemas.microsoft.com/office/drawing/2014/main" id="{2B28CD3F-8E80-4F14-A81D-B759FA2ADF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443578" y="2628901"/>
            <a:ext cx="2300372" cy="2300372"/>
          </a:xfrm>
          <a:prstGeom prst="roundRect">
            <a:avLst>
              <a:gd name="adj" fmla="val 1858"/>
            </a:avLst>
          </a:prstGeom>
          <a:effectLst>
            <a:outerShdw blurRad="50800" dist="50800" dir="5400000" algn="tl" rotWithShape="0">
              <a:srgbClr val="000000">
                <a:alpha val="43000"/>
              </a:srgbClr>
            </a:outerShdw>
          </a:effectLst>
        </p:spPr>
      </p:pic>
      <p:sp>
        <p:nvSpPr>
          <p:cNvPr id="4" name="Slide Number Placeholder 3">
            <a:extLst>
              <a:ext uri="{FF2B5EF4-FFF2-40B4-BE49-F238E27FC236}">
                <a16:creationId xmlns:a16="http://schemas.microsoft.com/office/drawing/2014/main" id="{6350AB04-88E9-44FF-BE5A-C71CC07C957D}"/>
              </a:ext>
            </a:extLst>
          </p:cNvPr>
          <p:cNvSpPr>
            <a:spLocks noGrp="1"/>
          </p:cNvSpPr>
          <p:nvPr>
            <p:ph type="sldNum" sz="quarter" idx="12"/>
          </p:nvPr>
        </p:nvSpPr>
        <p:spPr>
          <a:xfrm>
            <a:off x="7764406" y="533400"/>
            <a:ext cx="628649" cy="575765"/>
          </a:xfrm>
        </p:spPr>
        <p:txBody>
          <a:bodyPr>
            <a:normAutofit/>
          </a:bodyPr>
          <a:lstStyle/>
          <a:p>
            <a:pPr defTabSz="342900">
              <a:spcAft>
                <a:spcPts val="450"/>
              </a:spcAft>
              <a:defRPr/>
            </a:pPr>
            <a:fld id="{6650712C-A1DF-4388-80E6-D48132C300E5}" type="slidenum">
              <a:rPr lang="en-US">
                <a:solidFill>
                  <a:srgbClr val="FFFFFF"/>
                </a:solidFill>
                <a:latin typeface="Century Gothic" panose="020B0502020202020204"/>
              </a:rPr>
              <a:pPr defTabSz="342900">
                <a:spcAft>
                  <a:spcPts val="450"/>
                </a:spcAft>
                <a:defRPr/>
              </a:pPr>
              <a:t>32</a:t>
            </a:fld>
            <a:endParaRPr lang="en-US" dirty="0">
              <a:solidFill>
                <a:srgbClr val="FFFFFF"/>
              </a:solidFill>
              <a:latin typeface="Century Gothic" panose="020B0502020202020204"/>
            </a:endParaRPr>
          </a:p>
        </p:txBody>
      </p:sp>
    </p:spTree>
    <p:extLst>
      <p:ext uri="{BB962C8B-B14F-4D97-AF65-F5344CB8AC3E}">
        <p14:creationId xmlns:p14="http://schemas.microsoft.com/office/powerpoint/2010/main" val="33813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E8B56-173D-4F47-995A-1A0F87BAFCD9}"/>
              </a:ext>
            </a:extLst>
          </p:cNvPr>
          <p:cNvSpPr>
            <a:spLocks noGrp="1"/>
          </p:cNvSpPr>
          <p:nvPr>
            <p:ph type="title"/>
          </p:nvPr>
        </p:nvSpPr>
        <p:spPr>
          <a:xfrm>
            <a:off x="914400" y="1219200"/>
            <a:ext cx="6571060" cy="530223"/>
          </a:xfrm>
        </p:spPr>
        <p:txBody>
          <a:bodyPr>
            <a:normAutofit/>
          </a:bodyPr>
          <a:lstStyle/>
          <a:p>
            <a:pPr>
              <a:lnSpc>
                <a:spcPct val="90000"/>
              </a:lnSpc>
            </a:pPr>
            <a:r>
              <a:rPr lang="en-US" sz="3000" b="1" dirty="0">
                <a:solidFill>
                  <a:srgbClr val="EBEBEB"/>
                </a:solidFill>
                <a:latin typeface="Calibri" panose="020F0502020204030204" pitchFamily="34" charset="0"/>
                <a:cs typeface="Calibri" panose="020F0502020204030204" pitchFamily="34" charset="0"/>
              </a:rPr>
              <a:t>Grandfamilies Challenges: Legal</a:t>
            </a:r>
            <a:endParaRPr lang="en-US" sz="675" b="1" dirty="0">
              <a:solidFill>
                <a:srgbClr val="EBEBEB"/>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11D1A17-5F2A-4CD9-BD2C-E6A1C4D72D51}"/>
              </a:ext>
            </a:extLst>
          </p:cNvPr>
          <p:cNvSpPr>
            <a:spLocks noGrp="1"/>
          </p:cNvSpPr>
          <p:nvPr>
            <p:ph idx="1"/>
          </p:nvPr>
        </p:nvSpPr>
        <p:spPr>
          <a:xfrm>
            <a:off x="2857501" y="2971800"/>
            <a:ext cx="5372100" cy="2857500"/>
          </a:xfrm>
        </p:spPr>
        <p:txBody>
          <a:bodyPr anchor="ctr">
            <a:normAutofit fontScale="92500" lnSpcReduction="10000"/>
          </a:bodyPr>
          <a:lstStyle/>
          <a:p>
            <a:pPr marL="0" indent="0">
              <a:buNone/>
            </a:pPr>
            <a:r>
              <a:rPr lang="en-US" sz="1650" b="1" i="1" dirty="0">
                <a:solidFill>
                  <a:schemeClr val="accent1">
                    <a:lumMod val="75000"/>
                  </a:schemeClr>
                </a:solidFill>
                <a:latin typeface="Calibri" panose="020F0502020204030204" pitchFamily="34" charset="0"/>
                <a:cs typeface="Calibri" panose="020F0502020204030204" pitchFamily="34" charset="0"/>
              </a:rPr>
              <a:t>Legal issues are frequently among the top concerns for </a:t>
            </a:r>
            <a:r>
              <a:rPr lang="en-US" sz="1650" b="1" i="1" dirty="0" err="1">
                <a:solidFill>
                  <a:schemeClr val="accent1">
                    <a:lumMod val="75000"/>
                  </a:schemeClr>
                </a:solidFill>
                <a:latin typeface="Calibri" panose="020F0502020204030204" pitchFamily="34" charset="0"/>
                <a:cs typeface="Calibri" panose="020F0502020204030204" pitchFamily="34" charset="0"/>
              </a:rPr>
              <a:t>grandfamilies</a:t>
            </a:r>
            <a:r>
              <a:rPr lang="en-US" sz="1650" b="1" i="1" dirty="0">
                <a:solidFill>
                  <a:schemeClr val="accent1">
                    <a:lumMod val="75000"/>
                  </a:schemeClr>
                </a:solidFill>
                <a:latin typeface="Calibri" panose="020F0502020204030204" pitchFamily="34" charset="0"/>
                <a:cs typeface="Calibri" panose="020F0502020204030204" pitchFamily="34" charset="0"/>
              </a:rPr>
              <a:t>, particularly for those outside the child welfare system: </a:t>
            </a:r>
          </a:p>
          <a:p>
            <a:r>
              <a:rPr lang="en-US" sz="1800" dirty="0">
                <a:latin typeface="Calibri" panose="020F0502020204030204" pitchFamily="34" charset="0"/>
                <a:cs typeface="Calibri" panose="020F0502020204030204" pitchFamily="34" charset="0"/>
              </a:rPr>
              <a:t>The process of obtaining a legal relationship with the children – such as adoption, legal custody or guardianship -- is usually expensive, time-consuming, and can be disruptive to family dynamics</a:t>
            </a:r>
          </a:p>
          <a:p>
            <a:r>
              <a:rPr lang="en-US" sz="1800" dirty="0">
                <a:latin typeface="Calibri" panose="020F0502020204030204" pitchFamily="34" charset="0"/>
                <a:cs typeface="Calibri" panose="020F0502020204030204" pitchFamily="34" charset="0"/>
              </a:rPr>
              <a:t>Opting to raise the children without any legal relationship may severely limit caregivers’ ability to consent to health care or access educational services on the children’s behalf</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44CBFFC2-4878-4A04-A159-A237FED3889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57200" y="2836545"/>
            <a:ext cx="2273926" cy="2273926"/>
          </a:xfrm>
          <a:prstGeom prst="roundRect">
            <a:avLst>
              <a:gd name="adj" fmla="val 1858"/>
            </a:avLst>
          </a:prstGeom>
          <a:effectLst>
            <a:outerShdw blurRad="50800" dist="50800" dir="5400000" algn="tl" rotWithShape="0">
              <a:srgbClr val="000000">
                <a:alpha val="43000"/>
              </a:srgbClr>
            </a:outerShdw>
          </a:effectLst>
        </p:spPr>
      </p:pic>
      <p:sp>
        <p:nvSpPr>
          <p:cNvPr id="3" name="Slide Number Placeholder 2">
            <a:extLst>
              <a:ext uri="{FF2B5EF4-FFF2-40B4-BE49-F238E27FC236}">
                <a16:creationId xmlns:a16="http://schemas.microsoft.com/office/drawing/2014/main" id="{DDC9F880-B3A0-496E-96C9-959F2FFC0F5C}"/>
              </a:ext>
            </a:extLst>
          </p:cNvPr>
          <p:cNvSpPr>
            <a:spLocks noGrp="1"/>
          </p:cNvSpPr>
          <p:nvPr>
            <p:ph type="sldNum" sz="quarter" idx="12"/>
          </p:nvPr>
        </p:nvSpPr>
        <p:spPr>
          <a:xfrm>
            <a:off x="7764406" y="457200"/>
            <a:ext cx="628649" cy="575765"/>
          </a:xfrm>
        </p:spPr>
        <p:txBody>
          <a:bodyPr>
            <a:normAutofit/>
          </a:bodyPr>
          <a:lstStyle/>
          <a:p>
            <a:pPr defTabSz="342900">
              <a:spcAft>
                <a:spcPts val="450"/>
              </a:spcAft>
              <a:defRPr/>
            </a:pPr>
            <a:fld id="{69832EA0-64E8-4CA6-AB20-D3D22D21BB19}" type="slidenum">
              <a:rPr lang="en-US">
                <a:solidFill>
                  <a:srgbClr val="FFFFFF"/>
                </a:solidFill>
                <a:latin typeface="Century Gothic" panose="020B0502020202020204"/>
              </a:rPr>
              <a:pPr defTabSz="342900">
                <a:spcAft>
                  <a:spcPts val="450"/>
                </a:spcAft>
                <a:defRPr/>
              </a:pPr>
              <a:t>33</a:t>
            </a:fld>
            <a:endParaRPr lang="en-US" dirty="0">
              <a:solidFill>
                <a:srgbClr val="FFFFFF"/>
              </a:solidFill>
              <a:latin typeface="Century Gothic" panose="020B0502020202020204"/>
            </a:endParaRPr>
          </a:p>
        </p:txBody>
      </p:sp>
    </p:spTree>
    <p:extLst>
      <p:ext uri="{BB962C8B-B14F-4D97-AF65-F5344CB8AC3E}">
        <p14:creationId xmlns:p14="http://schemas.microsoft.com/office/powerpoint/2010/main" val="2123025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8596-D0CF-410A-80FD-9B3DA527D396}"/>
              </a:ext>
            </a:extLst>
          </p:cNvPr>
          <p:cNvSpPr>
            <a:spLocks noGrp="1"/>
          </p:cNvSpPr>
          <p:nvPr>
            <p:ph type="title"/>
          </p:nvPr>
        </p:nvSpPr>
        <p:spPr>
          <a:xfrm>
            <a:off x="840120" y="1066800"/>
            <a:ext cx="6898190" cy="530223"/>
          </a:xfrm>
        </p:spPr>
        <p:txBody>
          <a:bodyPr/>
          <a:lstStyle/>
          <a:p>
            <a:r>
              <a:rPr lang="en-US" sz="3000" b="1" dirty="0" err="1">
                <a:solidFill>
                  <a:srgbClr val="EBEBEB"/>
                </a:solidFill>
                <a:latin typeface="Calibri" panose="020F0502020204030204" pitchFamily="34" charset="0"/>
                <a:cs typeface="Calibri" panose="020F0502020204030204" pitchFamily="34" charset="0"/>
              </a:rPr>
              <a:t>Grandfamilies</a:t>
            </a:r>
            <a:r>
              <a:rPr lang="en-US" sz="3000" b="1" dirty="0">
                <a:solidFill>
                  <a:srgbClr val="EBEBEB"/>
                </a:solidFill>
                <a:latin typeface="Calibri" panose="020F0502020204030204" pitchFamily="34" charset="0"/>
                <a:cs typeface="Calibri" panose="020F0502020204030204" pitchFamily="34" charset="0"/>
              </a:rPr>
              <a:t> Challenges: </a:t>
            </a:r>
            <a:br>
              <a:rPr lang="en-US" sz="3000" b="1" dirty="0">
                <a:solidFill>
                  <a:srgbClr val="EBEBEB"/>
                </a:solidFill>
                <a:latin typeface="Calibri" panose="020F0502020204030204" pitchFamily="34" charset="0"/>
                <a:cs typeface="Calibri" panose="020F0502020204030204" pitchFamily="34" charset="0"/>
              </a:rPr>
            </a:br>
            <a:r>
              <a:rPr lang="en-US" sz="3000" b="1" dirty="0">
                <a:solidFill>
                  <a:srgbClr val="EBEBEB"/>
                </a:solidFill>
                <a:latin typeface="Calibri" panose="020F0502020204030204" pitchFamily="34" charset="0"/>
                <a:cs typeface="Calibri" panose="020F0502020204030204" pitchFamily="34" charset="0"/>
              </a:rPr>
              <a:t>Child welfare system</a:t>
            </a:r>
            <a:endParaRPr lang="en-US" sz="3000" dirty="0"/>
          </a:p>
        </p:txBody>
      </p:sp>
      <p:sp>
        <p:nvSpPr>
          <p:cNvPr id="3" name="Content Placeholder 2">
            <a:extLst>
              <a:ext uri="{FF2B5EF4-FFF2-40B4-BE49-F238E27FC236}">
                <a16:creationId xmlns:a16="http://schemas.microsoft.com/office/drawing/2014/main" id="{701BCB4A-5FB5-445A-8AB5-112DCC49E9E7}"/>
              </a:ext>
            </a:extLst>
          </p:cNvPr>
          <p:cNvSpPr>
            <a:spLocks noGrp="1"/>
          </p:cNvSpPr>
          <p:nvPr>
            <p:ph sz="half" idx="1"/>
          </p:nvPr>
        </p:nvSpPr>
        <p:spPr>
          <a:xfrm>
            <a:off x="514350" y="2628900"/>
            <a:ext cx="5486400" cy="3086100"/>
          </a:xfrm>
        </p:spPr>
        <p:txBody>
          <a:bodyPr>
            <a:noAutofit/>
          </a:bodyPr>
          <a:lstStyle/>
          <a:p>
            <a:pPr marL="0" indent="0">
              <a:lnSpc>
                <a:spcPct val="90000"/>
              </a:lnSpc>
              <a:buNone/>
            </a:pPr>
            <a:r>
              <a:rPr lang="en-US" sz="1500" b="1" i="1" dirty="0">
                <a:solidFill>
                  <a:schemeClr val="accent1">
                    <a:lumMod val="75000"/>
                  </a:schemeClr>
                </a:solidFill>
                <a:latin typeface="Calibri" panose="020F0502020204030204" pitchFamily="34" charset="0"/>
                <a:cs typeface="Calibri" panose="020F0502020204030204" pitchFamily="34" charset="0"/>
              </a:rPr>
              <a:t>Child welfare agencies have an array of practices when it comes to relying on relatives to provide foster care, which can be inequitable:</a:t>
            </a:r>
          </a:p>
          <a:p>
            <a:r>
              <a:rPr lang="en-US" sz="1500" dirty="0">
                <a:latin typeface="Calibri" panose="020F0502020204030204" pitchFamily="34" charset="0"/>
                <a:cs typeface="Calibri" panose="020F0502020204030204" pitchFamily="34" charset="0"/>
              </a:rPr>
              <a:t>“Divert” the children to relatives with or without supports</a:t>
            </a:r>
          </a:p>
          <a:p>
            <a:r>
              <a:rPr lang="en-US" sz="1500" dirty="0">
                <a:latin typeface="Calibri" panose="020F0502020204030204" pitchFamily="34" charset="0"/>
                <a:cs typeface="Calibri" panose="020F0502020204030204" pitchFamily="34" charset="0"/>
              </a:rPr>
              <a:t>Do not offer the option to become licensed foster parents or discourage it</a:t>
            </a:r>
          </a:p>
          <a:p>
            <a:r>
              <a:rPr lang="en-US" sz="1500" dirty="0">
                <a:latin typeface="Calibri" panose="020F0502020204030204" pitchFamily="34" charset="0"/>
                <a:cs typeface="Calibri" panose="020F0502020204030204" pitchFamily="34" charset="0"/>
              </a:rPr>
              <a:t>Keep the children in their legal custody, and may only “approve” relatives and not fully license them</a:t>
            </a:r>
          </a:p>
          <a:p>
            <a:r>
              <a:rPr lang="en-US" sz="1500" dirty="0">
                <a:latin typeface="Calibri" panose="020F0502020204030204" pitchFamily="34" charset="0"/>
                <a:cs typeface="Calibri" panose="020F0502020204030204" pitchFamily="34" charset="0"/>
              </a:rPr>
              <a:t>May fully license relatives and provide a pathway to supported permanency through adoption assistance and guardianship assistance</a:t>
            </a:r>
          </a:p>
          <a:p>
            <a:r>
              <a:rPr lang="en-US" sz="1500" dirty="0">
                <a:latin typeface="Calibri" panose="020F0502020204030204" pitchFamily="34" charset="0"/>
                <a:cs typeface="Calibri" panose="020F0502020204030204" pitchFamily="34" charset="0"/>
              </a:rPr>
              <a:t>Some agencies engage in several of these practices</a:t>
            </a:r>
          </a:p>
        </p:txBody>
      </p:sp>
      <p:pic>
        <p:nvPicPr>
          <p:cNvPr id="6" name="Content Placeholder 5">
            <a:extLst>
              <a:ext uri="{FF2B5EF4-FFF2-40B4-BE49-F238E27FC236}">
                <a16:creationId xmlns:a16="http://schemas.microsoft.com/office/drawing/2014/main" id="{8289D152-34A5-4885-92E3-020637E14F2C}"/>
              </a:ext>
              <a:ext uri="{C183D7F6-B498-43B3-948B-1728B52AA6E4}">
                <adec:decorative xmlns:adec="http://schemas.microsoft.com/office/drawing/2017/decorative" xmlns="" val="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180000">
            <a:off x="6247841" y="2265260"/>
            <a:ext cx="2228642" cy="294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C39249C2-1142-4860-9B98-BF0643DF3F63}"/>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34</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795039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6C8B-E3E7-4DD6-84B1-86093A23E28E}"/>
              </a:ext>
            </a:extLst>
          </p:cNvPr>
          <p:cNvSpPr>
            <a:spLocks noGrp="1"/>
          </p:cNvSpPr>
          <p:nvPr>
            <p:ph type="title"/>
          </p:nvPr>
        </p:nvSpPr>
        <p:spPr>
          <a:xfrm>
            <a:off x="750945" y="1069977"/>
            <a:ext cx="7078605" cy="530223"/>
          </a:xfrm>
        </p:spPr>
        <p:txBody>
          <a:bodyPr>
            <a:normAutofit fontScale="90000"/>
          </a:bodyPr>
          <a:lstStyle/>
          <a:p>
            <a:r>
              <a:rPr lang="en-US" sz="3000" b="1" dirty="0">
                <a:solidFill>
                  <a:srgbClr val="EBEBEB"/>
                </a:solidFill>
                <a:latin typeface="Calibri" panose="020F0502020204030204" pitchFamily="34" charset="0"/>
                <a:cs typeface="Calibri" panose="020F0502020204030204" pitchFamily="34" charset="0"/>
              </a:rPr>
              <a:t>Grandfamilies Challenges:  Financial</a:t>
            </a:r>
          </a:p>
        </p:txBody>
      </p:sp>
      <p:sp>
        <p:nvSpPr>
          <p:cNvPr id="3" name="Content Placeholder 2">
            <a:extLst>
              <a:ext uri="{FF2B5EF4-FFF2-40B4-BE49-F238E27FC236}">
                <a16:creationId xmlns:a16="http://schemas.microsoft.com/office/drawing/2014/main" id="{A591DB53-1A1D-4A88-9E92-7DFA29E15D5E}"/>
              </a:ext>
            </a:extLst>
          </p:cNvPr>
          <p:cNvSpPr>
            <a:spLocks noGrp="1"/>
          </p:cNvSpPr>
          <p:nvPr>
            <p:ph idx="1"/>
          </p:nvPr>
        </p:nvSpPr>
        <p:spPr>
          <a:xfrm>
            <a:off x="2914650" y="2686050"/>
            <a:ext cx="5543550" cy="2857500"/>
          </a:xfrm>
        </p:spPr>
        <p:txBody>
          <a:bodyPr anchor="ctr">
            <a:noAutofit/>
          </a:bodyPr>
          <a:lstStyle/>
          <a:p>
            <a:pPr marL="0" indent="0">
              <a:lnSpc>
                <a:spcPct val="90000"/>
              </a:lnSpc>
              <a:buNone/>
            </a:pPr>
            <a:r>
              <a:rPr lang="en-US" sz="1650" b="1" i="1" dirty="0">
                <a:solidFill>
                  <a:schemeClr val="accent1">
                    <a:lumMod val="75000"/>
                  </a:schemeClr>
                </a:solidFill>
                <a:latin typeface="Calibri" panose="020F0502020204030204" pitchFamily="34" charset="0"/>
                <a:cs typeface="Calibri" panose="020F0502020204030204" pitchFamily="34" charset="0"/>
              </a:rPr>
              <a:t>Financial challenges are often a major struggle for grandfamilies who did not plan or expect to raise a child:</a:t>
            </a:r>
          </a:p>
          <a:p>
            <a:pPr>
              <a:lnSpc>
                <a:spcPct val="90000"/>
              </a:lnSpc>
            </a:pPr>
            <a:r>
              <a:rPr lang="en-US" sz="1650" dirty="0">
                <a:latin typeface="Calibri" panose="020F0502020204030204" pitchFamily="34" charset="0"/>
                <a:cs typeface="Calibri" panose="020F0502020204030204" pitchFamily="34" charset="0"/>
              </a:rPr>
              <a:t>Temporary Assistance for Needy Families (TANF) child-only grants are typically the only support available to meet the needs of children raised by relative caregivers who are not licensed foster parents – TANF can be difficult to access</a:t>
            </a:r>
          </a:p>
          <a:p>
            <a:pPr>
              <a:lnSpc>
                <a:spcPct val="90000"/>
              </a:lnSpc>
            </a:pPr>
            <a:r>
              <a:rPr lang="en-US" sz="1650" dirty="0">
                <a:latin typeface="Calibri" panose="020F0502020204030204" pitchFamily="34" charset="0"/>
                <a:cs typeface="Calibri" panose="020F0502020204030204" pitchFamily="34" charset="0"/>
              </a:rPr>
              <a:t>Because many relatives caring for children in foster care are unlicensed, they do not have access to foster care maintenance payments to meet the needs of the children</a:t>
            </a:r>
          </a:p>
        </p:txBody>
      </p:sp>
      <p:pic>
        <p:nvPicPr>
          <p:cNvPr id="6" name="Graphic 5">
            <a:extLst>
              <a:ext uri="{FF2B5EF4-FFF2-40B4-BE49-F238E27FC236}">
                <a16:creationId xmlns:a16="http://schemas.microsoft.com/office/drawing/2014/main" id="{17D97108-7133-45C0-9D85-F800BCC808D4}"/>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14350" y="2954025"/>
            <a:ext cx="2273926" cy="2273926"/>
          </a:xfrm>
          <a:prstGeom prst="roundRect">
            <a:avLst>
              <a:gd name="adj" fmla="val 1858"/>
            </a:avLst>
          </a:prstGeom>
          <a:effectLst>
            <a:outerShdw blurRad="50800" dist="50800" dir="5400000" algn="tl" rotWithShape="0">
              <a:srgbClr val="000000">
                <a:alpha val="43000"/>
              </a:srgbClr>
            </a:outerShdw>
          </a:effectLst>
        </p:spPr>
      </p:pic>
      <p:sp>
        <p:nvSpPr>
          <p:cNvPr id="4" name="Slide Number Placeholder 3">
            <a:extLst>
              <a:ext uri="{FF2B5EF4-FFF2-40B4-BE49-F238E27FC236}">
                <a16:creationId xmlns:a16="http://schemas.microsoft.com/office/drawing/2014/main" id="{7D7F0D6E-2794-46E0-9F20-563A49D839BA}"/>
              </a:ext>
            </a:extLst>
          </p:cNvPr>
          <p:cNvSpPr>
            <a:spLocks noGrp="1"/>
          </p:cNvSpPr>
          <p:nvPr>
            <p:ph type="sldNum" sz="quarter" idx="12"/>
          </p:nvPr>
        </p:nvSpPr>
        <p:spPr>
          <a:xfrm>
            <a:off x="7764406" y="457200"/>
            <a:ext cx="628649" cy="575765"/>
          </a:xfrm>
        </p:spPr>
        <p:txBody>
          <a:bodyPr>
            <a:normAutofit/>
          </a:bodyPr>
          <a:lstStyle/>
          <a:p>
            <a:pPr defTabSz="342900">
              <a:spcAft>
                <a:spcPts val="450"/>
              </a:spcAft>
              <a:defRPr/>
            </a:pPr>
            <a:fld id="{6650712C-A1DF-4388-80E6-D48132C300E5}" type="slidenum">
              <a:rPr lang="en-US">
                <a:solidFill>
                  <a:srgbClr val="FFFFFF"/>
                </a:solidFill>
                <a:latin typeface="Century Gothic" panose="020B0502020202020204"/>
              </a:rPr>
              <a:pPr defTabSz="342900">
                <a:spcAft>
                  <a:spcPts val="450"/>
                </a:spcAft>
                <a:defRPr/>
              </a:pPr>
              <a:t>35</a:t>
            </a:fld>
            <a:endParaRPr lang="en-US" dirty="0">
              <a:solidFill>
                <a:srgbClr val="FFFFFF"/>
              </a:solidFill>
              <a:latin typeface="Century Gothic" panose="020B0502020202020204"/>
            </a:endParaRPr>
          </a:p>
        </p:txBody>
      </p:sp>
    </p:spTree>
    <p:extLst>
      <p:ext uri="{BB962C8B-B14F-4D97-AF65-F5344CB8AC3E}">
        <p14:creationId xmlns:p14="http://schemas.microsoft.com/office/powerpoint/2010/main" val="350458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ncial assistance for families outside or unlicensed in the Foster Care system, those who are licensed kinship foster care and kinship guardianship and adoption assistance. See slide notes for more details. ">
            <a:extLst>
              <a:ext uri="{FF2B5EF4-FFF2-40B4-BE49-F238E27FC236}">
                <a16:creationId xmlns:a16="http://schemas.microsoft.com/office/drawing/2014/main" id="{9DB9BF5E-63ED-426E-AE3B-97B643A555A2}"/>
              </a:ext>
            </a:extLst>
          </p:cNvPr>
          <p:cNvPicPr>
            <a:picLocks noChangeAspect="1"/>
          </p:cNvPicPr>
          <p:nvPr/>
        </p:nvPicPr>
        <p:blipFill>
          <a:blip r:embed="rId3"/>
          <a:stretch>
            <a:fillRect/>
          </a:stretch>
        </p:blipFill>
        <p:spPr>
          <a:xfrm>
            <a:off x="1304746" y="857250"/>
            <a:ext cx="6534509" cy="5143500"/>
          </a:xfrm>
          <a:prstGeom prst="rect">
            <a:avLst/>
          </a:prstGeom>
        </p:spPr>
      </p:pic>
      <p:sp>
        <p:nvSpPr>
          <p:cNvPr id="3" name="Slide Number Placeholder 2">
            <a:extLst>
              <a:ext uri="{FF2B5EF4-FFF2-40B4-BE49-F238E27FC236}">
                <a16:creationId xmlns:a16="http://schemas.microsoft.com/office/drawing/2014/main" id="{3AA838C7-D4A3-42AB-8E7D-B4430ECCC597}"/>
              </a:ext>
            </a:extLst>
          </p:cNvPr>
          <p:cNvSpPr>
            <a:spLocks noGrp="1"/>
          </p:cNvSpPr>
          <p:nvPr>
            <p:ph type="sldNum" sz="quarter" idx="12"/>
          </p:nvPr>
        </p:nvSpPr>
        <p:spPr/>
        <p:txBody>
          <a:bodyPr/>
          <a:lstStyle/>
          <a:p>
            <a:pPr defTabSz="342900">
              <a:defRPr/>
            </a:pPr>
            <a:fld id="{69832EA0-64E8-4CA6-AB20-D3D22D21BB19}" type="slidenum">
              <a:rPr lang="en-US">
                <a:solidFill>
                  <a:prstClr val="white"/>
                </a:solidFill>
                <a:latin typeface="Century Gothic" panose="020B0502020202020204"/>
              </a:rPr>
              <a:pPr defTabSz="342900">
                <a:defRPr/>
              </a:pPr>
              <a:t>36</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988401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9A56AF-5461-497F-9273-08AFBCFB5188}"/>
              </a:ext>
            </a:extLst>
          </p:cNvPr>
          <p:cNvSpPr>
            <a:spLocks noGrp="1"/>
          </p:cNvSpPr>
          <p:nvPr>
            <p:ph type="ctrTitle"/>
          </p:nvPr>
        </p:nvSpPr>
        <p:spPr>
          <a:xfrm>
            <a:off x="1428750" y="2432050"/>
            <a:ext cx="6056710" cy="2008236"/>
          </a:xfrm>
        </p:spPr>
        <p:txBody>
          <a:bodyPr/>
          <a:lstStyle/>
          <a:p>
            <a:r>
              <a:rPr lang="en-US" sz="3600" b="1" dirty="0">
                <a:latin typeface="Calibri" panose="020F0502020204030204" pitchFamily="34" charset="0"/>
                <a:cs typeface="Calibri" panose="020F0502020204030204" pitchFamily="34" charset="0"/>
              </a:rPr>
              <a:t>Policy and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Program</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Responses</a:t>
            </a:r>
          </a:p>
        </p:txBody>
      </p:sp>
      <p:pic>
        <p:nvPicPr>
          <p:cNvPr id="6" name="Picture 5">
            <a:extLst>
              <a:ext uri="{FF2B5EF4-FFF2-40B4-BE49-F238E27FC236}">
                <a16:creationId xmlns:a16="http://schemas.microsoft.com/office/drawing/2014/main" id="{25573101-285F-4A3E-A463-DC48CC4B62A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
            <a:off x="3798477" y="2040381"/>
            <a:ext cx="4625774" cy="3086100"/>
          </a:xfrm>
          <a:prstGeom prst="rect">
            <a:avLst/>
          </a:prstGeom>
        </p:spPr>
      </p:pic>
      <p:sp>
        <p:nvSpPr>
          <p:cNvPr id="5" name="Slide Number Placeholder 4">
            <a:extLst>
              <a:ext uri="{FF2B5EF4-FFF2-40B4-BE49-F238E27FC236}">
                <a16:creationId xmlns:a16="http://schemas.microsoft.com/office/drawing/2014/main" id="{5FE08569-4966-4173-BA4E-4D1E9E36D06C}"/>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37</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1807279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D8E9-6258-46E9-A75D-942D44FA6E2D}"/>
              </a:ext>
            </a:extLst>
          </p:cNvPr>
          <p:cNvSpPr>
            <a:spLocks noGrp="1"/>
          </p:cNvSpPr>
          <p:nvPr>
            <p:ph type="title"/>
          </p:nvPr>
        </p:nvSpPr>
        <p:spPr>
          <a:xfrm>
            <a:off x="866215" y="838200"/>
            <a:ext cx="7020485" cy="1054307"/>
          </a:xfrm>
        </p:spPr>
        <p:txBody>
          <a:bodyPr/>
          <a:lstStyle/>
          <a:p>
            <a:r>
              <a:rPr lang="en-US" sz="2400" b="1" dirty="0">
                <a:latin typeface="Calibri" panose="020F0502020204030204" pitchFamily="34" charset="0"/>
                <a:cs typeface="Calibri" panose="020F0502020204030204" pitchFamily="34" charset="0"/>
              </a:rPr>
              <a:t>Policy and Program Responses:</a:t>
            </a:r>
            <a:br>
              <a:rPr lang="en-US" sz="2400" b="1" dirty="0">
                <a:latin typeface="Calibri" panose="020F0502020204030204" pitchFamily="34" charset="0"/>
                <a:cs typeface="Calibri" panose="020F0502020204030204" pitchFamily="34" charset="0"/>
              </a:rPr>
            </a:br>
            <a:r>
              <a:rPr lang="en-US" sz="2400" b="1" dirty="0" err="1">
                <a:latin typeface="Calibri" panose="020F0502020204030204" pitchFamily="34" charset="0"/>
                <a:cs typeface="Calibri" panose="020F0502020204030204" pitchFamily="34" charset="0"/>
              </a:rPr>
              <a:t>Grandfamilies</a:t>
            </a:r>
            <a:r>
              <a:rPr lang="en-US" sz="2400" b="1" dirty="0">
                <a:latin typeface="Calibri" panose="020F0502020204030204" pitchFamily="34" charset="0"/>
                <a:cs typeface="Calibri" panose="020F0502020204030204" pitchFamily="34" charset="0"/>
              </a:rPr>
              <a:t> who are child welfare system involved</a:t>
            </a:r>
          </a:p>
        </p:txBody>
      </p:sp>
      <p:sp>
        <p:nvSpPr>
          <p:cNvPr id="3" name="Content Placeholder 2">
            <a:extLst>
              <a:ext uri="{FF2B5EF4-FFF2-40B4-BE49-F238E27FC236}">
                <a16:creationId xmlns:a16="http://schemas.microsoft.com/office/drawing/2014/main" id="{5F1D4BC2-8D4F-4F37-8A26-DF0EB97FD88A}"/>
              </a:ext>
            </a:extLst>
          </p:cNvPr>
          <p:cNvSpPr>
            <a:spLocks noGrp="1"/>
          </p:cNvSpPr>
          <p:nvPr>
            <p:ph idx="1"/>
          </p:nvPr>
        </p:nvSpPr>
        <p:spPr>
          <a:xfrm>
            <a:off x="228600" y="2626178"/>
            <a:ext cx="8572500" cy="3431722"/>
          </a:xfrm>
        </p:spPr>
        <p:txBody>
          <a:bodyPr>
            <a:normAutofit fontScale="70000" lnSpcReduction="20000"/>
          </a:bodyPr>
          <a:lstStyle/>
          <a:p>
            <a:pPr marL="0" indent="0">
              <a:lnSpc>
                <a:spcPct val="120000"/>
              </a:lnSpc>
              <a:spcBef>
                <a:spcPts val="0"/>
              </a:spcBef>
              <a:buNone/>
            </a:pPr>
            <a:r>
              <a:rPr lang="en-US" sz="1950" b="1" i="1" dirty="0">
                <a:solidFill>
                  <a:schemeClr val="accent1">
                    <a:lumMod val="75000"/>
                  </a:schemeClr>
                </a:solidFill>
                <a:latin typeface="Calibri" panose="020F0502020204030204" pitchFamily="34" charset="0"/>
                <a:cs typeface="Calibri" panose="020F0502020204030204" pitchFamily="34" charset="0"/>
              </a:rPr>
              <a:t>Federal Law Funds Services to Prevent Children From Needing to Enter Foster Care:</a:t>
            </a:r>
          </a:p>
          <a:p>
            <a:pPr lvl="1">
              <a:lnSpc>
                <a:spcPct val="120000"/>
              </a:lnSpc>
              <a:spcBef>
                <a:spcPts val="0"/>
              </a:spcBef>
            </a:pPr>
            <a:r>
              <a:rPr lang="en-US" sz="1875" dirty="0">
                <a:latin typeface="Calibri" panose="020F0502020204030204" pitchFamily="34" charset="0"/>
                <a:cs typeface="Calibri" panose="020F0502020204030204" pitchFamily="34" charset="0"/>
              </a:rPr>
              <a:t>The Family First Prevention Services Act (Family First) provides the option to use federal funds for mental health, substance use, and in-home parent (caregiver) skills training for children who are at imminent risk of foster care entry, along with their kinship caregivers and parents</a:t>
            </a:r>
            <a:endParaRPr lang="en-US" sz="1875" b="1" dirty="0">
              <a:solidFill>
                <a:schemeClr val="tx1"/>
              </a:solidFill>
              <a:latin typeface="Calibri" panose="020F0502020204030204" pitchFamily="34" charset="0"/>
              <a:cs typeface="Calibri" panose="020F0502020204030204" pitchFamily="34" charset="0"/>
            </a:endParaRPr>
          </a:p>
          <a:p>
            <a:pPr marL="0" indent="0">
              <a:lnSpc>
                <a:spcPct val="120000"/>
              </a:lnSpc>
              <a:spcBef>
                <a:spcPts val="0"/>
              </a:spcBef>
              <a:buNone/>
            </a:pPr>
            <a:r>
              <a:rPr lang="en-US" sz="1950" b="1" i="1" dirty="0">
                <a:solidFill>
                  <a:schemeClr val="accent1">
                    <a:lumMod val="75000"/>
                  </a:schemeClr>
                </a:solidFill>
                <a:latin typeface="Calibri" panose="020F0502020204030204" pitchFamily="34" charset="0"/>
                <a:cs typeface="Calibri" panose="020F0502020204030204" pitchFamily="34" charset="0"/>
              </a:rPr>
              <a:t>If Children Enter, Federal Law Prefers Relative Placement and Encourages Their Engagement:</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Placements with relatives expressly preferred</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Must identify and notify relatives when a child is removed from their parents’ home </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Cannot have a two-tiered system of licensing relatives and non-relatives, but non-safety related licensing standards can be waived for relatives</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Federal law seeks to break down barriers to licensing relatives through Family First Act and National Model licensing standards</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Relatives must receive the same foster care maintenance payment rate as non-relatives if they are licensed</a:t>
            </a:r>
          </a:p>
          <a:p>
            <a:pPr lvl="1">
              <a:lnSpc>
                <a:spcPct val="120000"/>
              </a:lnSpc>
              <a:spcBef>
                <a:spcPts val="0"/>
              </a:spcBef>
            </a:pPr>
            <a:r>
              <a:rPr lang="en-US" sz="1875" dirty="0">
                <a:solidFill>
                  <a:schemeClr val="tx1"/>
                </a:solidFill>
                <a:latin typeface="Calibri" panose="020F0502020204030204" pitchFamily="34" charset="0"/>
                <a:cs typeface="Calibri" panose="020F0502020204030204" pitchFamily="34" charset="0"/>
              </a:rPr>
              <a:t>If relatives are licensed, children may be able to exit foster care into subsidized guardianships with their relative caregivers -  Guardianship Assistance Programs (GAP)</a:t>
            </a:r>
            <a:r>
              <a:rPr lang="en-US" sz="900" dirty="0">
                <a:solidFill>
                  <a:schemeClr val="tx1"/>
                </a:solidFill>
                <a:latin typeface="Arial" charset="0"/>
              </a:rPr>
              <a:t/>
            </a:r>
            <a:br>
              <a:rPr lang="en-US" sz="900" dirty="0">
                <a:solidFill>
                  <a:schemeClr val="tx1"/>
                </a:solidFill>
                <a:latin typeface="Arial" charset="0"/>
              </a:rPr>
            </a:br>
            <a:endParaRPr lang="en-US" sz="900" dirty="0">
              <a:solidFill>
                <a:schemeClr val="tx1"/>
              </a:solidFill>
              <a:latin typeface="Arial" charset="0"/>
            </a:endParaRPr>
          </a:p>
        </p:txBody>
      </p:sp>
      <p:sp>
        <p:nvSpPr>
          <p:cNvPr id="5" name="Slide Number Placeholder 4">
            <a:extLst>
              <a:ext uri="{FF2B5EF4-FFF2-40B4-BE49-F238E27FC236}">
                <a16:creationId xmlns:a16="http://schemas.microsoft.com/office/drawing/2014/main" id="{B4609F9B-6B93-40F0-BD56-81E013C44CE0}"/>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38</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78678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793-FFDA-421C-9583-D95748824A51}"/>
              </a:ext>
            </a:extLst>
          </p:cNvPr>
          <p:cNvSpPr>
            <a:spLocks noGrp="1"/>
          </p:cNvSpPr>
          <p:nvPr>
            <p:ph type="title"/>
          </p:nvPr>
        </p:nvSpPr>
        <p:spPr/>
        <p:txBody>
          <a:bodyPr/>
          <a:lstStyle/>
          <a:p>
            <a:r>
              <a:rPr lang="en-US" sz="2400" b="1" dirty="0">
                <a:latin typeface="Calibri" panose="020F0502020204030204" pitchFamily="34" charset="0"/>
                <a:cs typeface="Calibri" panose="020F0502020204030204" pitchFamily="34" charset="0"/>
              </a:rPr>
              <a:t>Policy and Program Responses:</a:t>
            </a:r>
            <a:br>
              <a:rPr lang="en-US" sz="2400" b="1" dirty="0">
                <a:latin typeface="Calibri" panose="020F0502020204030204" pitchFamily="34" charset="0"/>
                <a:cs typeface="Calibri" panose="020F0502020204030204" pitchFamily="34" charset="0"/>
              </a:rPr>
            </a:br>
            <a:r>
              <a:rPr lang="en-US" sz="2400" b="1" dirty="0" err="1">
                <a:latin typeface="Calibri" panose="020F0502020204030204" pitchFamily="34" charset="0"/>
                <a:cs typeface="Calibri" panose="020F0502020204030204" pitchFamily="34" charset="0"/>
              </a:rPr>
              <a:t>Grandfamilies</a:t>
            </a:r>
            <a:r>
              <a:rPr lang="en-US" sz="2400" b="1" dirty="0">
                <a:latin typeface="Calibri" panose="020F0502020204030204" pitchFamily="34" charset="0"/>
                <a:cs typeface="Calibri" panose="020F0502020204030204" pitchFamily="34" charset="0"/>
              </a:rPr>
              <a:t> outside the child welfare system </a:t>
            </a:r>
          </a:p>
        </p:txBody>
      </p:sp>
      <p:sp>
        <p:nvSpPr>
          <p:cNvPr id="3" name="Content Placeholder 2">
            <a:extLst>
              <a:ext uri="{FF2B5EF4-FFF2-40B4-BE49-F238E27FC236}">
                <a16:creationId xmlns:a16="http://schemas.microsoft.com/office/drawing/2014/main" id="{956819D6-9B55-4245-9806-CE7ADD008EA2}"/>
              </a:ext>
            </a:extLst>
          </p:cNvPr>
          <p:cNvSpPr>
            <a:spLocks noGrp="1"/>
          </p:cNvSpPr>
          <p:nvPr>
            <p:ph idx="1"/>
          </p:nvPr>
        </p:nvSpPr>
        <p:spPr>
          <a:xfrm>
            <a:off x="342900" y="2686050"/>
            <a:ext cx="8401050" cy="3143250"/>
          </a:xfrm>
        </p:spPr>
        <p:txBody>
          <a:bodyPr>
            <a:normAutofit lnSpcReduction="10000"/>
          </a:bodyPr>
          <a:lstStyle/>
          <a:p>
            <a:r>
              <a:rPr lang="en-US" sz="1800" b="1" dirty="0">
                <a:solidFill>
                  <a:schemeClr val="accent1">
                    <a:lumMod val="75000"/>
                  </a:schemeClr>
                </a:solidFill>
                <a:latin typeface="Calibri" panose="020F0502020204030204" pitchFamily="34" charset="0"/>
                <a:cs typeface="Calibri" panose="020F0502020204030204" pitchFamily="34" charset="0"/>
              </a:rPr>
              <a:t>State created legal relationships, </a:t>
            </a:r>
            <a:r>
              <a:rPr lang="en-US" sz="1800" dirty="0">
                <a:solidFill>
                  <a:schemeClr val="accent1">
                    <a:lumMod val="75000"/>
                  </a:schemeClr>
                </a:solidFill>
                <a:latin typeface="Calibri" panose="020F0502020204030204" pitchFamily="34" charset="0"/>
                <a:cs typeface="Calibri" panose="020F0502020204030204" pitchFamily="34" charset="0"/>
              </a:rPr>
              <a:t>including </a:t>
            </a:r>
            <a:r>
              <a:rPr lang="en-US" sz="1800" dirty="0">
                <a:solidFill>
                  <a:schemeClr val="accent1">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educational and health care consent laws </a:t>
            </a:r>
            <a:r>
              <a:rPr lang="en-US" sz="1800" dirty="0">
                <a:latin typeface="Calibri" panose="020F0502020204030204" pitchFamily="34" charset="0"/>
                <a:cs typeface="Calibri" panose="020F0502020204030204" pitchFamily="34" charset="0"/>
              </a:rPr>
              <a:t>allow caregivers without legal custody of the children to access health care and educational services on their behalf  </a:t>
            </a:r>
          </a:p>
          <a:p>
            <a:r>
              <a:rPr lang="en-US" altLang="en-US" sz="1800" b="1" dirty="0">
                <a:solidFill>
                  <a:schemeClr val="accent1">
                    <a:lumMod val="75000"/>
                  </a:schemeClr>
                </a:solidFill>
                <a:latin typeface="Calibri" panose="020F0502020204030204" pitchFamily="34" charset="0"/>
                <a:cs typeface="Calibri" panose="020F0502020204030204" pitchFamily="34" charset="0"/>
              </a:rPr>
              <a:t>TANF (Temporary Assistance for Needy Families) reforms:</a:t>
            </a:r>
          </a:p>
          <a:p>
            <a:pPr lvl="1">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Enhanced TANF programs, such as </a:t>
            </a:r>
            <a:r>
              <a:rPr lang="en-US" altLang="en-US" sz="1800"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Louisiana’s Care Subsidy Program</a:t>
            </a:r>
            <a:endParaRPr lang="en-US" altLang="en-US" sz="800" dirty="0">
              <a:solidFill>
                <a:schemeClr val="bg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Streamlined applications</a:t>
            </a:r>
          </a:p>
          <a:p>
            <a:pPr lvl="1">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Use of good-cause exemption to assigning child support</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For more information, see </a:t>
            </a:r>
            <a:r>
              <a:rPr lang="en-US" sz="1800"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Improving </a:t>
            </a:r>
            <a:r>
              <a:rPr lang="en-US" sz="1800" dirty="0" err="1">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Grandfamilies</a:t>
            </a:r>
            <a:r>
              <a:rPr lang="en-US" sz="1800"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 Access to TANF </a:t>
            </a:r>
            <a:r>
              <a:rPr lang="en-US" sz="1800" dirty="0">
                <a:solidFill>
                  <a:srgbClr val="002060"/>
                </a:solidFill>
                <a:latin typeface="Calibri" panose="020F0502020204030204" pitchFamily="34" charset="0"/>
                <a:cs typeface="Calibri" panose="020F0502020204030204" pitchFamily="34" charset="0"/>
              </a:rPr>
              <a:t> </a:t>
            </a:r>
            <a:br>
              <a:rPr lang="en-US" sz="1800"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
            </a:r>
            <a:br>
              <a:rPr lang="en-US" sz="1800" dirty="0">
                <a:solidFill>
                  <a:srgbClr val="002060"/>
                </a:solidFill>
                <a:latin typeface="Calibri" panose="020F0502020204030204" pitchFamily="34" charset="0"/>
                <a:cs typeface="Calibri" panose="020F0502020204030204" pitchFamily="34" charset="0"/>
              </a:rPr>
            </a:br>
            <a:r>
              <a:rPr lang="en-US" sz="800" dirty="0">
                <a:solidFill>
                  <a:schemeClr val="bg1"/>
                </a:solidFill>
                <a:latin typeface="Calibri" panose="020F0502020204030204" pitchFamily="34" charset="0"/>
                <a:cs typeface="Calibri" panose="020F0502020204030204" pitchFamily="34" charset="0"/>
              </a:rPr>
              <a:t>(see URLs in slide notes.)</a:t>
            </a:r>
            <a:endParaRPr lang="en-US" sz="800" dirty="0">
              <a:solidFill>
                <a:schemeClr val="bg1"/>
              </a:solidFill>
            </a:endParaRPr>
          </a:p>
        </p:txBody>
      </p:sp>
      <p:sp>
        <p:nvSpPr>
          <p:cNvPr id="4" name="Slide Number Placeholder 3">
            <a:extLst>
              <a:ext uri="{FF2B5EF4-FFF2-40B4-BE49-F238E27FC236}">
                <a16:creationId xmlns:a16="http://schemas.microsoft.com/office/drawing/2014/main" id="{847D5665-2CFC-4B59-816A-B5054043DA2A}"/>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39</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41390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962400"/>
            <a:ext cx="7772400" cy="1057275"/>
          </a:xfrm>
        </p:spPr>
        <p:txBody>
          <a:bodyPr/>
          <a:lstStyle/>
          <a:p>
            <a:r>
              <a:rPr lang="en-US" dirty="0"/>
              <a:t>The Supporting Grandparents Raising Grandchildren Act - Overview</a:t>
            </a:r>
          </a:p>
        </p:txBody>
      </p:sp>
      <p:sp>
        <p:nvSpPr>
          <p:cNvPr id="4" name="Slide Number Placeholder 3"/>
          <p:cNvSpPr>
            <a:spLocks noGrp="1"/>
          </p:cNvSpPr>
          <p:nvPr>
            <p:ph type="sldNum" sz="quarter" idx="12"/>
          </p:nvPr>
        </p:nvSpPr>
        <p:spPr/>
        <p:txBody>
          <a:bodyPr/>
          <a:lstStyle/>
          <a:p>
            <a:fld id="{7AA28999-D008-419E-9628-EE1C64F81F4C}" type="slidenum">
              <a:rPr lang="en-US" smtClean="0"/>
              <a:pPr/>
              <a:t>4</a:t>
            </a:fld>
            <a:endParaRPr lang="en-US"/>
          </a:p>
        </p:txBody>
      </p:sp>
    </p:spTree>
    <p:extLst>
      <p:ext uri="{BB962C8B-B14F-4D97-AF65-F5344CB8AC3E}">
        <p14:creationId xmlns:p14="http://schemas.microsoft.com/office/powerpoint/2010/main" val="90335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D638-80FF-4AD4-B904-D168E38BB371}"/>
              </a:ext>
            </a:extLst>
          </p:cNvPr>
          <p:cNvSpPr>
            <a:spLocks noGrp="1"/>
          </p:cNvSpPr>
          <p:nvPr>
            <p:ph type="title"/>
          </p:nvPr>
        </p:nvSpPr>
        <p:spPr/>
        <p:txBody>
          <a:bodyPr/>
          <a:lstStyle/>
          <a:p>
            <a:r>
              <a:rPr lang="en-US" sz="2400" b="1" dirty="0">
                <a:latin typeface="Calibri" panose="020F0502020204030204" pitchFamily="34" charset="0"/>
                <a:cs typeface="Calibri" panose="020F0502020204030204" pitchFamily="34" charset="0"/>
              </a:rPr>
              <a:t>Program and Policy Responses:</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All </a:t>
            </a:r>
            <a:r>
              <a:rPr lang="en-US" sz="2400" b="1" dirty="0" err="1">
                <a:latin typeface="Calibri" panose="020F0502020204030204" pitchFamily="34" charset="0"/>
                <a:cs typeface="Calibri" panose="020F0502020204030204" pitchFamily="34" charset="0"/>
              </a:rPr>
              <a:t>grandfamilies</a:t>
            </a: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2470506-1388-47BC-89B9-83B9A0604F1A}"/>
              </a:ext>
            </a:extLst>
          </p:cNvPr>
          <p:cNvSpPr>
            <a:spLocks noGrp="1"/>
          </p:cNvSpPr>
          <p:nvPr>
            <p:ph idx="1"/>
          </p:nvPr>
        </p:nvSpPr>
        <p:spPr>
          <a:xfrm>
            <a:off x="457200" y="2809875"/>
            <a:ext cx="5257800" cy="2847975"/>
          </a:xfrm>
        </p:spPr>
        <p:txBody>
          <a:bodyPr>
            <a:normAutofit lnSpcReduction="10000"/>
          </a:bodyPr>
          <a:lstStyle/>
          <a:p>
            <a:pPr>
              <a:lnSpc>
                <a:spcPct val="110000"/>
              </a:lnSpc>
              <a:spcBef>
                <a:spcPts val="0"/>
              </a:spcBef>
            </a:pPr>
            <a:r>
              <a:rPr lang="en-US" altLang="en-US" sz="1500" b="1" dirty="0">
                <a:solidFill>
                  <a:schemeClr val="accent1">
                    <a:lumMod val="75000"/>
                  </a:schemeClr>
                </a:solidFill>
                <a:latin typeface="Calibri" panose="020F0502020204030204" pitchFamily="34" charset="0"/>
                <a:cs typeface="Calibri" panose="020F0502020204030204" pitchFamily="34" charset="0"/>
              </a:rPr>
              <a:t>Kinship Navigator Programs </a:t>
            </a:r>
          </a:p>
          <a:p>
            <a:pPr lvl="1">
              <a:lnSpc>
                <a:spcPct val="110000"/>
              </a:lnSpc>
              <a:spcBef>
                <a:spcPts val="0"/>
              </a:spcBef>
              <a:buFont typeface="Wingdings" panose="05000000000000000000" pitchFamily="2" charset="2"/>
              <a:buChar char="Ø"/>
            </a:pPr>
            <a:r>
              <a:rPr lang="en-US" altLang="en-US" sz="1500" dirty="0">
                <a:latin typeface="Calibri" panose="020F0502020204030204" pitchFamily="34" charset="0"/>
                <a:cs typeface="Calibri" panose="020F0502020204030204" pitchFamily="34" charset="0"/>
              </a:rPr>
              <a:t>Family First Act authorizes ongoing federal reimbursement</a:t>
            </a:r>
          </a:p>
          <a:p>
            <a:pPr lvl="1">
              <a:lnSpc>
                <a:spcPct val="110000"/>
              </a:lnSpc>
              <a:spcBef>
                <a:spcPts val="0"/>
              </a:spcBef>
              <a:buFont typeface="Wingdings" panose="05000000000000000000" pitchFamily="2" charset="2"/>
              <a:buChar char="Ø"/>
            </a:pPr>
            <a:r>
              <a:rPr lang="en-US" altLang="en-US" sz="1500" dirty="0">
                <a:latin typeface="Calibri" panose="020F0502020204030204" pitchFamily="34" charset="0"/>
                <a:cs typeface="Calibri" panose="020F0502020204030204" pitchFamily="34" charset="0"/>
              </a:rPr>
              <a:t>2018 &amp; 2019 funds to states, tribes, and territories to develop, enhance, or evaluate these programs</a:t>
            </a:r>
          </a:p>
          <a:p>
            <a:pPr>
              <a:lnSpc>
                <a:spcPct val="110000"/>
              </a:lnSpc>
              <a:spcBef>
                <a:spcPts val="0"/>
              </a:spcBef>
            </a:pPr>
            <a:r>
              <a:rPr lang="en-US" sz="1500" b="1" dirty="0">
                <a:solidFill>
                  <a:schemeClr val="accent1">
                    <a:lumMod val="75000"/>
                  </a:schemeClr>
                </a:solidFill>
                <a:latin typeface="Calibri" panose="020F0502020204030204" pitchFamily="34" charset="0"/>
                <a:cs typeface="Calibri" panose="020F0502020204030204" pitchFamily="34" charset="0"/>
              </a:rPr>
              <a:t>National Family Caregiver Support Program </a:t>
            </a:r>
            <a:r>
              <a:rPr lang="en-US" sz="1500" dirty="0">
                <a:latin typeface="Calibri" panose="020F0502020204030204" pitchFamily="34" charset="0"/>
                <a:cs typeface="Calibri" panose="020F0502020204030204" pitchFamily="34" charset="0"/>
              </a:rPr>
              <a:t>federally funds Area Agencies on Aging (AAAs) to provide 5 categories of supportive services to </a:t>
            </a:r>
            <a:r>
              <a:rPr lang="en-US" sz="1500" dirty="0" err="1">
                <a:latin typeface="Calibri" panose="020F0502020204030204" pitchFamily="34" charset="0"/>
                <a:cs typeface="Calibri" panose="020F0502020204030204" pitchFamily="34" charset="0"/>
              </a:rPr>
              <a:t>grandfamilies</a:t>
            </a:r>
            <a:endParaRPr lang="en-US" sz="1500" dirty="0">
              <a:latin typeface="Calibri" panose="020F0502020204030204" pitchFamily="34" charset="0"/>
              <a:cs typeface="Calibri" panose="020F0502020204030204" pitchFamily="34" charset="0"/>
            </a:endParaRPr>
          </a:p>
          <a:p>
            <a:pPr>
              <a:lnSpc>
                <a:spcPct val="110000"/>
              </a:lnSpc>
              <a:spcBef>
                <a:spcPts val="0"/>
              </a:spcBef>
            </a:pPr>
            <a:r>
              <a:rPr lang="en-US" sz="1500" b="1" dirty="0">
                <a:solidFill>
                  <a:schemeClr val="accent1">
                    <a:lumMod val="75000"/>
                  </a:schemeClr>
                </a:solidFill>
                <a:latin typeface="Calibri" panose="020F0502020204030204" pitchFamily="34" charset="0"/>
                <a:cs typeface="Calibri" panose="020F0502020204030204" pitchFamily="34" charset="0"/>
              </a:rPr>
              <a:t>Affordable </a:t>
            </a:r>
            <a:r>
              <a:rPr lang="en-US" sz="1500" b="1" dirty="0" err="1">
                <a:solidFill>
                  <a:schemeClr val="accent1">
                    <a:lumMod val="75000"/>
                  </a:schemeClr>
                </a:solidFill>
                <a:latin typeface="Calibri" panose="020F0502020204030204" pitchFamily="34" charset="0"/>
                <a:cs typeface="Calibri" panose="020F0502020204030204" pitchFamily="34" charset="0"/>
              </a:rPr>
              <a:t>grandfamilies</a:t>
            </a:r>
            <a:r>
              <a:rPr lang="en-US" sz="1500" b="1" dirty="0">
                <a:solidFill>
                  <a:schemeClr val="accent1">
                    <a:lumMod val="75000"/>
                  </a:schemeClr>
                </a:solidFill>
                <a:latin typeface="Calibri" panose="020F0502020204030204" pitchFamily="34" charset="0"/>
                <a:cs typeface="Calibri" panose="020F0502020204030204" pitchFamily="34" charset="0"/>
              </a:rPr>
              <a:t> housing with services </a:t>
            </a:r>
            <a:r>
              <a:rPr lang="en-US" sz="1500" dirty="0">
                <a:latin typeface="Calibri" panose="020F0502020204030204" pitchFamily="34" charset="0"/>
                <a:cs typeface="Calibri" panose="020F0502020204030204" pitchFamily="34" charset="0"/>
              </a:rPr>
              <a:t>on-site exist in various communities around the country</a:t>
            </a:r>
          </a:p>
          <a:p>
            <a:pPr>
              <a:lnSpc>
                <a:spcPct val="110000"/>
              </a:lnSpc>
              <a:spcBef>
                <a:spcPts val="0"/>
              </a:spcBef>
            </a:pPr>
            <a:r>
              <a:rPr lang="en-US" altLang="en-US" sz="1500" b="1" dirty="0">
                <a:solidFill>
                  <a:schemeClr val="accent1">
                    <a:lumMod val="75000"/>
                  </a:schemeClr>
                </a:solidFill>
                <a:latin typeface="Calibri" panose="020F0502020204030204" pitchFamily="34" charset="0"/>
                <a:cs typeface="Calibri" panose="020F0502020204030204" pitchFamily="34" charset="0"/>
              </a:rPr>
              <a:t>Supporting Grandparents Raising Grandchildren Act </a:t>
            </a:r>
            <a:r>
              <a:rPr lang="en-US" altLang="en-US" sz="1500" dirty="0">
                <a:latin typeface="Calibri" panose="020F0502020204030204" pitchFamily="34" charset="0"/>
                <a:cs typeface="Calibri" panose="020F0502020204030204" pitchFamily="34" charset="0"/>
              </a:rPr>
              <a:t>creates federal advisory council!</a:t>
            </a:r>
            <a:endParaRPr lang="en-US" sz="1500" dirty="0">
              <a:latin typeface="Calibri" panose="020F0502020204030204" pitchFamily="34" charset="0"/>
              <a:cs typeface="Calibri" panose="020F0502020204030204" pitchFamily="34" charset="0"/>
            </a:endParaRPr>
          </a:p>
          <a:p>
            <a:pPr marL="0" indent="0">
              <a:buNone/>
            </a:pPr>
            <a:endParaRPr lang="en-US" altLang="en-US" dirty="0">
              <a:cs typeface="Arial" charset="0"/>
            </a:endParaRPr>
          </a:p>
          <a:p>
            <a:endParaRPr lang="en-US" dirty="0"/>
          </a:p>
        </p:txBody>
      </p:sp>
      <p:sp>
        <p:nvSpPr>
          <p:cNvPr id="9" name="Text Box 8">
            <a:extLst>
              <a:ext uri="{FF2B5EF4-FFF2-40B4-BE49-F238E27FC236}">
                <a16:creationId xmlns:a16="http://schemas.microsoft.com/office/drawing/2014/main" id="{262AE05A-25A9-4872-BCC0-0521F3A039AA}"/>
              </a:ext>
              <a:ext uri="{C183D7F6-B498-43B3-948B-1728B52AA6E4}">
                <adec:decorative xmlns:adec="http://schemas.microsoft.com/office/drawing/2017/decorative" xmlns="" val="1"/>
              </a:ext>
            </a:extLst>
          </p:cNvPr>
          <p:cNvSpPr txBox="1">
            <a:spLocks noChangeArrowheads="1"/>
          </p:cNvSpPr>
          <p:nvPr/>
        </p:nvSpPr>
        <p:spPr>
          <a:xfrm flipH="1">
            <a:off x="5943599" y="5086350"/>
            <a:ext cx="3143250" cy="230832"/>
          </a:xfrm>
          <a:prstGeom prst="rect">
            <a:avLst/>
          </a:prstGeom>
          <a:noFill/>
        </p:spPr>
        <p:txBody>
          <a:bodyPr vert="horz" wrap="square" lIns="68580" tIns="34290" rIns="68580" bIns="3429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342900">
              <a:spcBef>
                <a:spcPts val="750"/>
              </a:spcBef>
              <a:buClr>
                <a:srgbClr val="B31166"/>
              </a:buClr>
              <a:buNone/>
            </a:pPr>
            <a:r>
              <a:rPr lang="en-US" altLang="en-US" sz="1050" i="1" dirty="0" err="1">
                <a:solidFill>
                  <a:prstClr val="black">
                    <a:lumMod val="75000"/>
                    <a:lumOff val="25000"/>
                  </a:prstClr>
                </a:solidFill>
                <a:latin typeface="Calibri" panose="020F0502020204030204" pitchFamily="34" charset="0"/>
                <a:cs typeface="Calibri" panose="020F0502020204030204" pitchFamily="34" charset="0"/>
              </a:rPr>
              <a:t>GrandParent</a:t>
            </a:r>
            <a:r>
              <a:rPr lang="en-US" altLang="en-US" sz="1050" i="1" dirty="0">
                <a:solidFill>
                  <a:prstClr val="black">
                    <a:lumMod val="75000"/>
                    <a:lumOff val="25000"/>
                  </a:prstClr>
                </a:solidFill>
                <a:latin typeface="Calibri" panose="020F0502020204030204" pitchFamily="34" charset="0"/>
                <a:cs typeface="Calibri" panose="020F0502020204030204" pitchFamily="34" charset="0"/>
              </a:rPr>
              <a:t> Family Apartments in South Bronx, NY</a:t>
            </a:r>
          </a:p>
        </p:txBody>
      </p:sp>
      <p:pic>
        <p:nvPicPr>
          <p:cNvPr id="8" name="Picture 2">
            <a:extLst>
              <a:ext uri="{FF2B5EF4-FFF2-40B4-BE49-F238E27FC236}">
                <a16:creationId xmlns:a16="http://schemas.microsoft.com/office/drawing/2014/main" id="{FC5FB8AB-8EC3-41A9-B189-6064384A3430}"/>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754" y="258961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275B99F2-A983-4E5D-9D34-6DC945642892}"/>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40</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929173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372B-EE1E-467B-902D-2E5BBAAB3654}"/>
              </a:ext>
            </a:extLst>
          </p:cNvPr>
          <p:cNvSpPr>
            <a:spLocks noGrp="1"/>
          </p:cNvSpPr>
          <p:nvPr>
            <p:ph type="title"/>
          </p:nvPr>
        </p:nvSpPr>
        <p:spPr/>
        <p:txBody>
          <a:bodyPr/>
          <a:lstStyle/>
          <a:p>
            <a:r>
              <a:rPr lang="en-US" sz="3000" b="1" dirty="0">
                <a:latin typeface="Calibri" panose="020F0502020204030204" pitchFamily="34" charset="0"/>
                <a:cs typeface="Calibri" panose="020F0502020204030204" pitchFamily="34" charset="0"/>
              </a:rPr>
              <a:t>More to Do…	</a:t>
            </a:r>
          </a:p>
        </p:txBody>
      </p:sp>
      <p:sp>
        <p:nvSpPr>
          <p:cNvPr id="3" name="Content Placeholder 2">
            <a:extLst>
              <a:ext uri="{FF2B5EF4-FFF2-40B4-BE49-F238E27FC236}">
                <a16:creationId xmlns:a16="http://schemas.microsoft.com/office/drawing/2014/main" id="{352E5009-3511-4376-89DE-229D2798077E}"/>
              </a:ext>
            </a:extLst>
          </p:cNvPr>
          <p:cNvSpPr>
            <a:spLocks noGrp="1"/>
          </p:cNvSpPr>
          <p:nvPr>
            <p:ph idx="1"/>
          </p:nvPr>
        </p:nvSpPr>
        <p:spPr>
          <a:xfrm>
            <a:off x="457200" y="2809875"/>
            <a:ext cx="8229600" cy="2562225"/>
          </a:xfrm>
        </p:spPr>
        <p:txBody>
          <a:bodyPr>
            <a:normAutofit/>
          </a:bodyPr>
          <a:lstStyle/>
          <a:p>
            <a:r>
              <a:rPr lang="en-US" dirty="0">
                <a:latin typeface="Calibri" panose="020F0502020204030204" pitchFamily="34" charset="0"/>
                <a:cs typeface="Calibri" panose="020F0502020204030204" pitchFamily="34" charset="0"/>
              </a:rPr>
              <a:t>Many wonderful policy and program responses, but work remains to be done:</a:t>
            </a:r>
          </a:p>
          <a:p>
            <a:pPr lvl="1">
              <a:buFont typeface="Wingdings" panose="05000000000000000000" pitchFamily="2" charset="2"/>
              <a:buChar char="Ø"/>
            </a:pPr>
            <a:r>
              <a:rPr lang="en-US" sz="1350" dirty="0">
                <a:latin typeface="Calibri" panose="020F0502020204030204" pitchFamily="34" charset="0"/>
                <a:cs typeface="Calibri" panose="020F0502020204030204" pitchFamily="34" charset="0"/>
              </a:rPr>
              <a:t>Remaining jurisdictions take GAP option and fully implement it </a:t>
            </a:r>
          </a:p>
          <a:p>
            <a:pPr lvl="1">
              <a:buFont typeface="Wingdings" panose="05000000000000000000" pitchFamily="2" charset="2"/>
              <a:buChar char="Ø"/>
            </a:pPr>
            <a:r>
              <a:rPr lang="en-US" sz="1350" dirty="0">
                <a:latin typeface="Calibri" panose="020F0502020204030204" pitchFamily="34" charset="0"/>
                <a:cs typeface="Calibri" panose="020F0502020204030204" pitchFamily="34" charset="0"/>
              </a:rPr>
              <a:t>Additional states enact flexible legal relationship options – like educational and health care consent laws – and implement TANF reforms that allow greater access</a:t>
            </a:r>
          </a:p>
          <a:p>
            <a:pPr lvl="1">
              <a:buFont typeface="Wingdings" panose="05000000000000000000" pitchFamily="2" charset="2"/>
              <a:buChar char="Ø"/>
            </a:pPr>
            <a:r>
              <a:rPr lang="en-US" sz="1350" dirty="0">
                <a:latin typeface="Calibri" panose="020F0502020204030204" pitchFamily="34" charset="0"/>
                <a:cs typeface="Calibri" panose="020F0502020204030204" pitchFamily="34" charset="0"/>
              </a:rPr>
              <a:t>A national </a:t>
            </a:r>
            <a:r>
              <a:rPr lang="en-US" sz="1350" dirty="0" err="1">
                <a:latin typeface="Calibri" panose="020F0502020204030204" pitchFamily="34" charset="0"/>
                <a:cs typeface="Calibri" panose="020F0502020204030204" pitchFamily="34" charset="0"/>
              </a:rPr>
              <a:t>grandfamilies</a:t>
            </a:r>
            <a:r>
              <a:rPr lang="en-US" sz="1350" dirty="0">
                <a:latin typeface="Calibri" panose="020F0502020204030204" pitchFamily="34" charset="0"/>
                <a:cs typeface="Calibri" panose="020F0502020204030204" pitchFamily="34" charset="0"/>
              </a:rPr>
              <a:t> technical assistance center is established to, among other things, serve as a national kinship navigator that coordinates state and tribal kinship navigator programs </a:t>
            </a:r>
          </a:p>
          <a:p>
            <a:pPr lvl="1">
              <a:buFont typeface="Wingdings" panose="05000000000000000000" pitchFamily="2" charset="2"/>
              <a:buChar char="Ø"/>
            </a:pPr>
            <a:r>
              <a:rPr lang="en-US" sz="1350" dirty="0">
                <a:latin typeface="Calibri" panose="020F0502020204030204" pitchFamily="34" charset="0"/>
                <a:cs typeface="Calibri" panose="020F0502020204030204" pitchFamily="34" charset="0"/>
              </a:rPr>
              <a:t>Lessons learned from AAAs that provide supportive services to relative caregivers are shared and more AAAs serve these caregivers</a:t>
            </a:r>
          </a:p>
          <a:p>
            <a:pPr lvl="1">
              <a:buFont typeface="Wingdings" panose="05000000000000000000" pitchFamily="2" charset="2"/>
              <a:buChar char="Ø"/>
            </a:pPr>
            <a:r>
              <a:rPr lang="en-US" sz="1350" dirty="0">
                <a:latin typeface="Calibri" panose="020F0502020204030204" pitchFamily="34" charset="0"/>
                <a:cs typeface="Calibri" panose="020F0502020204030204" pitchFamily="34" charset="0"/>
              </a:rPr>
              <a:t>A toolkit is developed so that more supportive </a:t>
            </a:r>
            <a:r>
              <a:rPr lang="en-US" sz="1350" dirty="0" err="1">
                <a:latin typeface="Calibri" panose="020F0502020204030204" pitchFamily="34" charset="0"/>
                <a:cs typeface="Calibri" panose="020F0502020204030204" pitchFamily="34" charset="0"/>
              </a:rPr>
              <a:t>grandfamilies</a:t>
            </a:r>
            <a:r>
              <a:rPr lang="en-US" sz="1350" dirty="0">
                <a:latin typeface="Calibri" panose="020F0502020204030204" pitchFamily="34" charset="0"/>
                <a:cs typeface="Calibri" panose="020F0502020204030204" pitchFamily="34" charset="0"/>
              </a:rPr>
              <a:t> housing can be built</a:t>
            </a:r>
          </a:p>
          <a:p>
            <a:pPr lvl="1"/>
            <a:endParaRPr lang="en-US" dirty="0"/>
          </a:p>
        </p:txBody>
      </p:sp>
      <p:sp>
        <p:nvSpPr>
          <p:cNvPr id="5" name="Slide Number Placeholder 4">
            <a:extLst>
              <a:ext uri="{FF2B5EF4-FFF2-40B4-BE49-F238E27FC236}">
                <a16:creationId xmlns:a16="http://schemas.microsoft.com/office/drawing/2014/main" id="{4AC842E1-27A8-4862-B6FC-4B7614EBED46}"/>
              </a:ext>
            </a:extLst>
          </p:cNvPr>
          <p:cNvSpPr>
            <a:spLocks noGrp="1"/>
          </p:cNvSpPr>
          <p:nvPr>
            <p:ph type="sldNum" sz="quarter" idx="12"/>
          </p:nvPr>
        </p:nvSpPr>
        <p:spPr/>
        <p:txBody>
          <a:bodyPr/>
          <a:lstStyle/>
          <a:p>
            <a:pPr defTabSz="342900">
              <a:defRPr/>
            </a:pPr>
            <a:fld id="{6650712C-A1DF-4388-80E6-D48132C300E5}" type="slidenum">
              <a:rPr lang="en-US">
                <a:solidFill>
                  <a:prstClr val="white"/>
                </a:solidFill>
                <a:latin typeface="Century Gothic" panose="020B0502020202020204"/>
              </a:rPr>
              <a:pPr defTabSz="342900">
                <a:defRPr/>
              </a:pPr>
              <a:t>41</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112989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D2722108-D638-478A-AD92-B0F9C5E8974D}"/>
              </a:ext>
            </a:extLst>
          </p:cNvPr>
          <p:cNvSpPr>
            <a:spLocks noGrp="1"/>
          </p:cNvSpPr>
          <p:nvPr>
            <p:ph type="ctrTitle"/>
          </p:nvPr>
        </p:nvSpPr>
        <p:spPr>
          <a:xfrm>
            <a:off x="540604" y="1408882"/>
            <a:ext cx="6619244" cy="705668"/>
          </a:xfrm>
        </p:spPr>
        <p:txBody>
          <a:bodyPr>
            <a:normAutofit fontScale="90000"/>
          </a:bodyPr>
          <a:lstStyle/>
          <a:p>
            <a:r>
              <a:rPr lang="en-US" b="1" dirty="0">
                <a:solidFill>
                  <a:srgbClr val="FFFFFF"/>
                </a:solidFill>
                <a:latin typeface="Calibri" panose="020F0502020204030204" pitchFamily="34" charset="0"/>
                <a:cs typeface="Calibri" panose="020F0502020204030204" pitchFamily="34" charset="0"/>
              </a:rPr>
              <a:t>Selected National Resources</a:t>
            </a:r>
          </a:p>
        </p:txBody>
      </p:sp>
      <p:pic>
        <p:nvPicPr>
          <p:cNvPr id="9" name="Content Placeholder 4">
            <a:extLst>
              <a:ext uri="{FF2B5EF4-FFF2-40B4-BE49-F238E27FC236}">
                <a16:creationId xmlns:a16="http://schemas.microsoft.com/office/drawing/2014/main" id="{CABF7A47-F321-4EDD-919B-59FBA42D6A92}"/>
              </a:ext>
              <a:ext uri="{C183D7F6-B498-43B3-948B-1728B52AA6E4}">
                <adec:decorative xmlns:adec="http://schemas.microsoft.com/office/drawing/2017/decorative" xmlns="" val="1"/>
              </a:ext>
            </a:extLst>
          </p:cNvPr>
          <p:cNvPicPr>
            <a:picLocks noGrp="1" noChangeAspect="1"/>
          </p:cNvPicPr>
          <p:nvPr>
            <p:ph idx="4294967295"/>
          </p:nvPr>
        </p:nvPicPr>
        <p:blipFill rotWithShape="1">
          <a:blip r:embed="rId3" cstate="screen">
            <a:duotone>
              <a:prstClr val="black"/>
              <a:schemeClr val="accent5">
                <a:tint val="45000"/>
                <a:satMod val="400000"/>
              </a:schemeClr>
            </a:duotone>
            <a:alphaModFix amt="85000"/>
            <a:extLst>
              <a:ext uri="{28A0092B-C50C-407E-A947-70E740481C1C}">
                <a14:useLocalDpi xmlns:a14="http://schemas.microsoft.com/office/drawing/2010/main"/>
              </a:ext>
            </a:extLst>
          </a:blip>
          <a:srcRect r="-1"/>
          <a:stretch/>
        </p:blipFill>
        <p:spPr>
          <a:xfrm>
            <a:off x="495389" y="1285875"/>
            <a:ext cx="7891403" cy="4431506"/>
          </a:xfrm>
          <a:prstGeom prst="rect">
            <a:avLst/>
          </a:prstGeom>
        </p:spPr>
      </p:pic>
      <p:sp>
        <p:nvSpPr>
          <p:cNvPr id="13" name="Rectangle 12">
            <a:extLst>
              <a:ext uri="{FF2B5EF4-FFF2-40B4-BE49-F238E27FC236}">
                <a16:creationId xmlns:a16="http://schemas.microsoft.com/office/drawing/2014/main" id="{F6FA4A51-CC62-4BDA-A87B-1AA93BA1F4C6}"/>
              </a:ext>
              <a:ext uri="{C183D7F6-B498-43B3-948B-1728B52AA6E4}">
                <adec:decorative xmlns:adec="http://schemas.microsoft.com/office/drawing/2017/decorative" xmlns="" val="1"/>
              </a:ext>
            </a:extLst>
          </p:cNvPr>
          <p:cNvSpPr/>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442D6E33-F16D-480D-AE44-F0057C2F0CD2}"/>
              </a:ext>
            </a:extLst>
          </p:cNvPr>
          <p:cNvSpPr>
            <a:spLocks noGrp="1"/>
          </p:cNvSpPr>
          <p:nvPr>
            <p:ph type="sldNum" sz="quarter" idx="12"/>
          </p:nvPr>
        </p:nvSpPr>
        <p:spPr/>
        <p:txBody>
          <a:bodyPr>
            <a:normAutofit/>
          </a:bodyPr>
          <a:lstStyle/>
          <a:p>
            <a:pPr defTabSz="342900">
              <a:spcAft>
                <a:spcPts val="450"/>
              </a:spcAft>
            </a:pPr>
            <a:fld id="{6650712C-A1DF-4388-80E6-D48132C300E5}" type="slidenum">
              <a:rPr lang="en-US">
                <a:solidFill>
                  <a:prstClr val="white"/>
                </a:solidFill>
                <a:latin typeface="Century Gothic" panose="020B0502020202020204"/>
              </a:rPr>
              <a:pPr defTabSz="342900">
                <a:spcAft>
                  <a:spcPts val="450"/>
                </a:spcAft>
              </a:pPr>
              <a:t>42</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642150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families.org site, Search Laws. Resources. Publications. are highlughted sections">
            <a:extLst>
              <a:ext uri="{FF2B5EF4-FFF2-40B4-BE49-F238E27FC236}">
                <a16:creationId xmlns:a16="http://schemas.microsoft.com/office/drawing/2014/main" id="{E4736D95-AB8E-4456-BB25-D11D11D05786}"/>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643236" y="1257300"/>
            <a:ext cx="7121170" cy="3840480"/>
          </a:xfrm>
          <a:prstGeom prst="rect">
            <a:avLst/>
          </a:prstGeom>
        </p:spPr>
      </p:pic>
      <p:sp>
        <p:nvSpPr>
          <p:cNvPr id="4" name="TextBox 3"/>
          <p:cNvSpPr txBox="1"/>
          <p:nvPr/>
        </p:nvSpPr>
        <p:spPr>
          <a:xfrm>
            <a:off x="643236" y="5200650"/>
            <a:ext cx="7142272" cy="715581"/>
          </a:xfrm>
          <a:prstGeom prst="rect">
            <a:avLst/>
          </a:prstGeom>
          <a:noFill/>
        </p:spPr>
        <p:txBody>
          <a:bodyPr wrap="square" rtlCol="0">
            <a:spAutoFit/>
          </a:bodyPr>
          <a:lstStyle/>
          <a:p>
            <a:pPr algn="ctr" defTabSz="342900"/>
            <a:r>
              <a:rPr lang="en-US" sz="1350" dirty="0">
                <a:solidFill>
                  <a:prstClr val="black"/>
                </a:solidFill>
                <a:latin typeface="Calibri" panose="020F0502020204030204" pitchFamily="34" charset="0"/>
                <a:cs typeface="Calibri" panose="020F0502020204030204" pitchFamily="34" charset="0"/>
              </a:rPr>
              <a:t>A collaboration of the </a:t>
            </a:r>
          </a:p>
          <a:p>
            <a:pPr algn="ctr" defTabSz="342900"/>
            <a:r>
              <a:rPr lang="en-US" sz="1350" dirty="0">
                <a:solidFill>
                  <a:prstClr val="black"/>
                </a:solidFill>
                <a:latin typeface="Calibri" panose="020F0502020204030204" pitchFamily="34" charset="0"/>
                <a:cs typeface="Calibri" panose="020F0502020204030204" pitchFamily="34" charset="0"/>
              </a:rPr>
              <a:t>ABA Center on Children and the Law, </a:t>
            </a:r>
          </a:p>
          <a:p>
            <a:pPr algn="ctr" defTabSz="342900"/>
            <a:r>
              <a:rPr lang="en-US" sz="1350" dirty="0">
                <a:solidFill>
                  <a:prstClr val="black"/>
                </a:solidFill>
                <a:latin typeface="Calibri" panose="020F0502020204030204" pitchFamily="34" charset="0"/>
                <a:cs typeface="Calibri" panose="020F0502020204030204" pitchFamily="34" charset="0"/>
              </a:rPr>
              <a:t>Generations United and Casey Family Programs</a:t>
            </a:r>
          </a:p>
        </p:txBody>
      </p:sp>
      <p:sp>
        <p:nvSpPr>
          <p:cNvPr id="6" name="Slide Number Placeholder 4">
            <a:extLst>
              <a:ext uri="{FF2B5EF4-FFF2-40B4-BE49-F238E27FC236}">
                <a16:creationId xmlns:a16="http://schemas.microsoft.com/office/drawing/2014/main" id="{58526730-551B-4429-AB29-1A6C6828CAE4}"/>
              </a:ext>
            </a:extLst>
          </p:cNvPr>
          <p:cNvSpPr>
            <a:spLocks noGrp="1"/>
          </p:cNvSpPr>
          <p:nvPr>
            <p:ph type="sldNum" sz="quarter" idx="12"/>
          </p:nvPr>
        </p:nvSpPr>
        <p:spPr/>
        <p:txBody>
          <a:bodyPr>
            <a:normAutofit/>
          </a:bodyPr>
          <a:lstStyle/>
          <a:p>
            <a:pPr defTabSz="342900">
              <a:spcAft>
                <a:spcPts val="450"/>
              </a:spcAft>
            </a:pPr>
            <a:fld id="{6650712C-A1DF-4388-80E6-D48132C300E5}" type="slidenum">
              <a:rPr lang="en-US">
                <a:solidFill>
                  <a:srgbClr val="FFFFFF"/>
                </a:solidFill>
                <a:latin typeface="Century Gothic" panose="020B0502020202020204"/>
              </a:rPr>
              <a:pPr defTabSz="342900">
                <a:spcAft>
                  <a:spcPts val="450"/>
                </a:spcAft>
              </a:pPr>
              <a:t>43</a:t>
            </a:fld>
            <a:endParaRPr lang="en-US" dirty="0">
              <a:solidFill>
                <a:srgbClr val="FFFFFF"/>
              </a:solidFill>
              <a:latin typeface="Century Gothic" panose="020B0502020202020204"/>
            </a:endParaRPr>
          </a:p>
        </p:txBody>
      </p:sp>
    </p:spTree>
    <p:extLst>
      <p:ext uri="{BB962C8B-B14F-4D97-AF65-F5344CB8AC3E}">
        <p14:creationId xmlns:p14="http://schemas.microsoft.com/office/powerpoint/2010/main" val="3520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6" y="1371601"/>
            <a:ext cx="2898851" cy="1485900"/>
          </a:xfrm>
        </p:spPr>
        <p:txBody>
          <a:bodyPr vert="horz" lIns="68580" tIns="34290" rIns="68580" bIns="34290" rtlCol="0" anchor="ctr">
            <a:normAutofit fontScale="90000"/>
          </a:bodyPr>
          <a:lstStyle/>
          <a:p>
            <a:r>
              <a:rPr lang="en-US" b="1" dirty="0">
                <a:latin typeface="Calibri" panose="020F0502020204030204" pitchFamily="34" charset="0"/>
                <a:cs typeface="Calibri" panose="020F0502020204030204" pitchFamily="34" charset="0"/>
              </a:rPr>
              <a:t>State of </a:t>
            </a:r>
            <a:r>
              <a:rPr lang="en-US" b="1" dirty="0" err="1">
                <a:latin typeface="Calibri" panose="020F0502020204030204" pitchFamily="34" charset="0"/>
                <a:cs typeface="Calibri" panose="020F0502020204030204" pitchFamily="34" charset="0"/>
              </a:rPr>
              <a:t>Grandfamilies</a:t>
            </a:r>
            <a:r>
              <a:rPr lang="en-US" b="1" dirty="0">
                <a:latin typeface="Calibri" panose="020F0502020204030204" pitchFamily="34" charset="0"/>
                <a:cs typeface="Calibri" panose="020F0502020204030204" pitchFamily="34" charset="0"/>
              </a:rPr>
              <a:t> Report - Opioid Epidemic</a:t>
            </a:r>
          </a:p>
        </p:txBody>
      </p:sp>
      <p:sp>
        <p:nvSpPr>
          <p:cNvPr id="4" name="Text Placeholder 3">
            <a:extLst>
              <a:ext uri="{FF2B5EF4-FFF2-40B4-BE49-F238E27FC236}">
                <a16:creationId xmlns:a16="http://schemas.microsoft.com/office/drawing/2014/main" id="{56B5513D-9699-43DF-B5E3-FB31F08EBD85}"/>
              </a:ext>
            </a:extLst>
          </p:cNvPr>
          <p:cNvSpPr>
            <a:spLocks noGrp="1"/>
          </p:cNvSpPr>
          <p:nvPr>
            <p:ph type="body" sz="half" idx="2"/>
          </p:nvPr>
        </p:nvSpPr>
        <p:spPr>
          <a:xfrm>
            <a:off x="866215" y="3086100"/>
            <a:ext cx="3191435" cy="2171700"/>
          </a:xfrm>
        </p:spPr>
        <p:txBody>
          <a:bodyPr>
            <a:normAutofit fontScale="92500" lnSpcReduction="10000"/>
          </a:bodyPr>
          <a:lstStyle/>
          <a:p>
            <a:pPr marL="214313" indent="-214313">
              <a:buFont typeface="Wingdings 3" charset="2"/>
              <a:buChar char=""/>
            </a:pPr>
            <a:r>
              <a:rPr lang="en-US" sz="1500" dirty="0">
                <a:solidFill>
                  <a:srgbClr val="FFFFFF"/>
                </a:solidFill>
                <a:latin typeface="Calibri" panose="020F0502020204030204" pitchFamily="34" charset="0"/>
                <a:cs typeface="Calibri" panose="020F0502020204030204" pitchFamily="34" charset="0"/>
              </a:rPr>
              <a:t>Because of the opioid epidemic, the number of children in foster care is increasing after years of decline</a:t>
            </a:r>
          </a:p>
          <a:p>
            <a:endParaRPr lang="en-US" sz="1500" dirty="0">
              <a:solidFill>
                <a:schemeClr val="bg1"/>
              </a:solidFill>
              <a:latin typeface="Calibri" panose="020F0502020204030204" pitchFamily="34" charset="0"/>
              <a:cs typeface="Calibri" panose="020F0502020204030204" pitchFamily="34" charset="0"/>
            </a:endParaRPr>
          </a:p>
          <a:p>
            <a:pPr marL="214313" indent="-214313">
              <a:buFont typeface="Wingdings 3" charset="2"/>
              <a:buChar char=""/>
            </a:pPr>
            <a:r>
              <a:rPr lang="en-US" sz="1575" dirty="0">
                <a:solidFill>
                  <a:srgbClr val="FFFFFF"/>
                </a:solidFill>
                <a:latin typeface="Calibri" panose="020F0502020204030204" pitchFamily="34" charset="0"/>
                <a:cs typeface="Calibri" panose="020F0502020204030204" pitchFamily="34" charset="0"/>
              </a:rPr>
              <a:t>Children placed in family foster care because of a parental drug or alcohol use are now more likely to be placed with relatives than non-relatives</a:t>
            </a:r>
          </a:p>
          <a:p>
            <a:endParaRPr lang="en-US" b="1" dirty="0"/>
          </a:p>
        </p:txBody>
      </p:sp>
      <p:pic>
        <p:nvPicPr>
          <p:cNvPr id="7" name="Content Placeholder 6" descr="2018 Update Raising the Children of the Opioid Epidemic. Solutions and Support for Grandfamilies.">
            <a:extLst>
              <a:ext uri="{FF2B5EF4-FFF2-40B4-BE49-F238E27FC236}">
                <a16:creationId xmlns:a16="http://schemas.microsoft.com/office/drawing/2014/main" id="{AD7480E7-E190-40DF-93BE-BC5830D835C6}"/>
              </a:ext>
              <a:ext uri="{C183D7F6-B498-43B3-948B-1728B52AA6E4}">
                <adec:decorative xmlns:adec="http://schemas.microsoft.com/office/drawing/2017/decorative" xmlns="" val="0"/>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2174" r="2174"/>
          <a:stretch/>
        </p:blipFill>
        <p:spPr>
          <a:xfrm>
            <a:off x="4800600" y="1428750"/>
            <a:ext cx="2904474" cy="4114800"/>
          </a:xfrm>
          <a:prstGeom prst="rect">
            <a:avLst/>
          </a:prstGeom>
        </p:spPr>
      </p:pic>
      <p:sp>
        <p:nvSpPr>
          <p:cNvPr id="6" name="Slide Number Placeholder 5"/>
          <p:cNvSpPr>
            <a:spLocks noGrp="1"/>
          </p:cNvSpPr>
          <p:nvPr>
            <p:ph type="sldNum" sz="quarter" idx="12"/>
          </p:nvPr>
        </p:nvSpPr>
        <p:spPr/>
        <p:txBody>
          <a:bodyPr vert="horz" lIns="68580" tIns="34290" rIns="68580" bIns="34290" rtlCol="0" anchor="b">
            <a:normAutofit/>
          </a:bodyPr>
          <a:lstStyle/>
          <a:p>
            <a:pPr defTabSz="685800">
              <a:spcAft>
                <a:spcPts val="450"/>
              </a:spcAft>
            </a:pPr>
            <a:fld id="{C1513730-7BA7-4A8F-804C-6E48219CE1C2}" type="slidenum">
              <a:rPr lang="en-US">
                <a:solidFill>
                  <a:prstClr val="white"/>
                </a:solidFill>
                <a:latin typeface="Century Gothic" panose="020B0502020202020204"/>
              </a:rPr>
              <a:pPr defTabSz="685800">
                <a:spcAft>
                  <a:spcPts val="450"/>
                </a:spcAft>
              </a:pPr>
              <a:t>44</a:t>
            </a:fld>
            <a:endParaRPr lang="en-US">
              <a:solidFill>
                <a:prstClr val="white"/>
              </a:solidFill>
              <a:latin typeface="Century Gothic" panose="020B0502020202020204"/>
            </a:endParaRPr>
          </a:p>
        </p:txBody>
      </p:sp>
    </p:spTree>
    <p:extLst>
      <p:ext uri="{BB962C8B-B14F-4D97-AF65-F5344CB8AC3E}">
        <p14:creationId xmlns:p14="http://schemas.microsoft.com/office/powerpoint/2010/main" val="2440028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nd Resource: Help for Grandfamilies Impacted by Opioids and Other Substance Use">
            <a:extLst>
              <a:ext uri="{FF2B5EF4-FFF2-40B4-BE49-F238E27FC236}">
                <a16:creationId xmlns:a16="http://schemas.microsoft.com/office/drawing/2014/main" id="{74EE948C-C435-4440-A90B-7833400F2344}"/>
              </a:ext>
              <a:ext uri="{C183D7F6-B498-43B3-948B-1728B52AA6E4}">
                <adec:decorative xmlns:adec="http://schemas.microsoft.com/office/drawing/2017/decorative" xmlns="" val="1"/>
              </a:ext>
            </a:extLst>
          </p:cNvPr>
          <p:cNvPicPr>
            <a:picLocks noGrp="1" noChangeAspect="1"/>
          </p:cNvPicPr>
          <p:nvPr>
            <p:ph type="pic" idx="1"/>
          </p:nvPr>
        </p:nvPicPr>
        <p:blipFill>
          <a:blip r:embed="rId3"/>
          <a:srcRect l="4858" r="4858"/>
          <a:stretch>
            <a:fillRect/>
          </a:stretch>
        </p:blipFill>
        <p:spPr>
          <a:xfrm>
            <a:off x="4617700" y="1307729"/>
            <a:ext cx="3146705" cy="4457700"/>
          </a:xfrm>
          <a:prstGeom prst="rect">
            <a:avLst/>
          </a:prstGeom>
        </p:spPr>
      </p:pic>
      <p:sp>
        <p:nvSpPr>
          <p:cNvPr id="4" name="Title 3">
            <a:extLst>
              <a:ext uri="{FF2B5EF4-FFF2-40B4-BE49-F238E27FC236}">
                <a16:creationId xmlns:a16="http://schemas.microsoft.com/office/drawing/2014/main" id="{154959EB-9F12-41FA-80A9-2266CA9EA3E7}"/>
              </a:ext>
            </a:extLst>
          </p:cNvPr>
          <p:cNvSpPr>
            <a:spLocks noGrp="1"/>
          </p:cNvSpPr>
          <p:nvPr>
            <p:ph type="title"/>
          </p:nvPr>
        </p:nvSpPr>
        <p:spPr>
          <a:xfrm>
            <a:off x="514350" y="1428750"/>
            <a:ext cx="3771900" cy="4000500"/>
          </a:xfrm>
        </p:spPr>
        <p:txBody>
          <a:bodyPr>
            <a:normAutofit fontScale="90000"/>
          </a:bodyPr>
          <a:lstStyle/>
          <a:p>
            <a:pPr marL="285750" indent="-285750">
              <a:buFont typeface="Wingdings" panose="05000000000000000000" pitchFamily="2" charset="2"/>
              <a:buChar char="Ø"/>
            </a:pPr>
            <a:r>
              <a:rPr lang="en-US" sz="1650" dirty="0">
                <a:latin typeface="Calibri" panose="020F0502020204030204" pitchFamily="34" charset="0"/>
                <a:cs typeface="Calibri" panose="020F0502020204030204" pitchFamily="34" charset="0"/>
              </a:rPr>
              <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Tips, practical information and resources to help </a:t>
            </a:r>
            <a:r>
              <a:rPr lang="en-US" sz="1650" dirty="0" err="1">
                <a:latin typeface="Calibri" panose="020F0502020204030204" pitchFamily="34" charset="0"/>
                <a:cs typeface="Calibri" panose="020F0502020204030204" pitchFamily="34" charset="0"/>
              </a:rPr>
              <a:t>grandfamilies</a:t>
            </a:r>
            <a:r>
              <a:rPr lang="en-US" sz="1650" dirty="0">
                <a:latin typeface="Calibri" panose="020F0502020204030204" pitchFamily="34" charset="0"/>
                <a:cs typeface="Calibri" panose="020F0502020204030204" pitchFamily="34" charset="0"/>
              </a:rPr>
              <a:t> inside and outside the child welfare system impacted by opioids or other substance use.</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Topics include:</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a:t>
            </a:r>
            <a:r>
              <a:rPr lang="en-US" sz="1650" i="1" dirty="0">
                <a:latin typeface="Calibri" panose="020F0502020204030204" pitchFamily="34" charset="0"/>
                <a:cs typeface="Calibri" panose="020F0502020204030204" pitchFamily="34" charset="0"/>
              </a:rPr>
              <a:t>Practicing Self-Care </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-Addressing Childhood Trauma </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-Preventing Harmful Drug Use by Children </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-Engaging with Birth Parents </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-Talking with a Child about their Birth Parent</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
            </a:r>
            <a:br>
              <a:rPr lang="en-US" sz="1650" i="1"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Available at: </a:t>
            </a:r>
            <a:r>
              <a:rPr lang="en-US" sz="1650" u="sng" dirty="0">
                <a:solidFill>
                  <a:schemeClr val="bg1"/>
                </a:solidFill>
                <a:latin typeface="Calibri" panose="020F0502020204030204" pitchFamily="34" charset="0"/>
                <a:cs typeface="Calibri" panose="020F0502020204030204" pitchFamily="34" charset="0"/>
              </a:rPr>
              <a:t>www.grandfamilies.org/Portals/0/Documents/Grandfamilies-Report-GRANDResource-Opioids.pdf</a:t>
            </a:r>
            <a:r>
              <a:rPr lang="en-US" dirty="0">
                <a:cs typeface="Calibri" panose="020F0502020204030204" pitchFamily="34" charset="0"/>
              </a:rPr>
              <a:t/>
            </a:r>
            <a:br>
              <a:rPr lang="en-US" dirty="0">
                <a:cs typeface="Calibri" panose="020F0502020204030204" pitchFamily="34" charset="0"/>
              </a:rPr>
            </a:br>
            <a:endParaRPr lang="en-US" dirty="0"/>
          </a:p>
        </p:txBody>
      </p:sp>
      <p:sp>
        <p:nvSpPr>
          <p:cNvPr id="3" name="Slide Number Placeholder 2">
            <a:extLst>
              <a:ext uri="{FF2B5EF4-FFF2-40B4-BE49-F238E27FC236}">
                <a16:creationId xmlns:a16="http://schemas.microsoft.com/office/drawing/2014/main" id="{5E6ECF98-339C-45D3-9867-89C294F11916}"/>
              </a:ext>
            </a:extLst>
          </p:cNvPr>
          <p:cNvSpPr>
            <a:spLocks noGrp="1"/>
          </p:cNvSpPr>
          <p:nvPr>
            <p:ph type="sldNum" sz="quarter" idx="12"/>
          </p:nvPr>
        </p:nvSpPr>
        <p:spPr/>
        <p:txBody>
          <a:bodyPr/>
          <a:lstStyle/>
          <a:p>
            <a:pPr defTabSz="342900">
              <a:defRPr/>
            </a:pPr>
            <a:fld id="{69832EA0-64E8-4CA6-AB20-D3D22D21BB19}" type="slidenum">
              <a:rPr lang="en-US">
                <a:solidFill>
                  <a:prstClr val="white"/>
                </a:solidFill>
                <a:latin typeface="Century Gothic" panose="020B0502020202020204"/>
              </a:rPr>
              <a:pPr defTabSz="342900">
                <a:defRPr/>
              </a:pPr>
              <a:t>45</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0907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HART: Adoption and Guardianship for Children in Kinship Foster Care">
            <a:hlinkClick r:id="rId3"/>
            <a:extLst>
              <a:ext uri="{FF2B5EF4-FFF2-40B4-BE49-F238E27FC236}">
                <a16:creationId xmlns:a16="http://schemas.microsoft.com/office/drawing/2014/main" id="{9757920C-AF72-447D-9BCB-275DDEBB6DB6}"/>
              </a:ext>
              <a:ext uri="{C183D7F6-B498-43B3-948B-1728B52AA6E4}">
                <adec:decorative xmlns:adec="http://schemas.microsoft.com/office/drawing/2017/decorative" xmlns="" val="1"/>
              </a:ext>
            </a:extLst>
          </p:cNvPr>
          <p:cNvPicPr>
            <a:picLocks noGrp="1" noChangeAspect="1"/>
          </p:cNvPicPr>
          <p:nvPr>
            <p:ph type="pic" idx="1"/>
          </p:nvPr>
        </p:nvPicPr>
        <p:blipFill>
          <a:blip r:embed="rId4"/>
          <a:srcRect l="3289" r="3289"/>
          <a:stretch>
            <a:fillRect/>
          </a:stretch>
        </p:blipFill>
        <p:spPr>
          <a:xfrm>
            <a:off x="4642446" y="1200150"/>
            <a:ext cx="3146705" cy="4457700"/>
          </a:xfrm>
          <a:prstGeom prst="rect">
            <a:avLst/>
          </a:prstGeom>
        </p:spPr>
      </p:pic>
      <p:sp>
        <p:nvSpPr>
          <p:cNvPr id="2" name="Title 1">
            <a:extLst>
              <a:ext uri="{FF2B5EF4-FFF2-40B4-BE49-F238E27FC236}">
                <a16:creationId xmlns:a16="http://schemas.microsoft.com/office/drawing/2014/main" id="{3C5C8279-74DB-4766-BEC0-7DB4C4575E1A}"/>
              </a:ext>
            </a:extLst>
          </p:cNvPr>
          <p:cNvSpPr>
            <a:spLocks noGrp="1"/>
          </p:cNvSpPr>
          <p:nvPr>
            <p:ph type="title"/>
          </p:nvPr>
        </p:nvSpPr>
        <p:spPr>
          <a:xfrm>
            <a:off x="514350" y="1314451"/>
            <a:ext cx="3250717" cy="4286250"/>
          </a:xfrm>
        </p:spPr>
        <p:txBody>
          <a:bodyPr>
            <a:normAutofit/>
          </a:bodyPr>
          <a:lstStyle/>
          <a:p>
            <a:r>
              <a:rPr lang="en-US" sz="1650" dirty="0">
                <a:latin typeface="Calibri" panose="020F0502020204030204" pitchFamily="34" charset="0"/>
                <a:cs typeface="Calibri" panose="020F0502020204030204" pitchFamily="34" charset="0"/>
              </a:rPr>
              <a:t>Chart includes:</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-Rights and Responsibilities</a:t>
            </a:r>
            <a:br>
              <a:rPr lang="en-US" sz="165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a:t>
            </a:r>
            <a:r>
              <a:rPr lang="en-US" sz="1650" i="1" dirty="0">
                <a:latin typeface="Calibri" panose="020F0502020204030204" pitchFamily="34" charset="0"/>
                <a:cs typeface="Calibri" panose="020F0502020204030204" pitchFamily="34" charset="0"/>
              </a:rPr>
              <a:t>Financial and Legal Assistance</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-Public Benefits</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-Health Insurance</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-Federal and State Tax Credits</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-Caregiver Successor Planning and Death Benefits for Children</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-College and Independent Living</a:t>
            </a:r>
            <a:br>
              <a:rPr lang="en-US" sz="1650" i="1" dirty="0">
                <a:latin typeface="Calibri" panose="020F0502020204030204" pitchFamily="34" charset="0"/>
                <a:cs typeface="Calibri" panose="020F0502020204030204" pitchFamily="34" charset="0"/>
              </a:rPr>
            </a:br>
            <a:r>
              <a:rPr lang="en-US" sz="1650" i="1" dirty="0">
                <a:latin typeface="Calibri" panose="020F0502020204030204" pitchFamily="34" charset="0"/>
                <a:cs typeface="Calibri" panose="020F0502020204030204" pitchFamily="34" charset="0"/>
              </a:rPr>
              <a:t/>
            </a:r>
            <a:br>
              <a:rPr lang="en-US" sz="1650" i="1"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Available at: </a:t>
            </a:r>
            <a:r>
              <a:rPr lang="en-US" sz="1500" u="sng" dirty="0">
                <a:solidFill>
                  <a:schemeClr val="bg1"/>
                </a:solidFill>
                <a:latin typeface="Calibri" panose="020F0502020204030204" pitchFamily="34" charset="0"/>
                <a:cs typeface="Calibri" panose="020F0502020204030204" pitchFamily="34" charset="0"/>
              </a:rPr>
              <a:t>www.grandfamilies.org/Portals/0/Documents/2017/Grandfamilies-Adoption-Guardianship-Chart-</a:t>
            </a:r>
            <a:r>
              <a:rPr lang="en-US" sz="1500" dirty="0">
                <a:solidFill>
                  <a:schemeClr val="bg1"/>
                </a:solidFill>
                <a:latin typeface="Calibri" panose="020F0502020204030204" pitchFamily="34" charset="0"/>
                <a:cs typeface="Calibri" panose="020F0502020204030204" pitchFamily="34" charset="0"/>
                <a:hlinkClick r:id="rId3"/>
              </a:rPr>
              <a:t>Final%20%282%29.pdf</a:t>
            </a:r>
            <a:r>
              <a:rPr lang="en-US" i="1" dirty="0">
                <a:solidFill>
                  <a:schemeClr val="accent1"/>
                </a:solidFill>
                <a:cs typeface="Calibri" panose="020F0502020204030204" pitchFamily="34" charset="0"/>
              </a:rPr>
              <a:t/>
            </a:r>
            <a:br>
              <a:rPr lang="en-US" i="1" dirty="0">
                <a:solidFill>
                  <a:schemeClr val="accent1"/>
                </a:solidFill>
                <a:cs typeface="Calibri" panose="020F0502020204030204" pitchFamily="34" charset="0"/>
              </a:rPr>
            </a:br>
            <a:endParaRPr lang="en-US" dirty="0"/>
          </a:p>
        </p:txBody>
      </p:sp>
      <p:sp>
        <p:nvSpPr>
          <p:cNvPr id="6" name="Slide Number Placeholder 5">
            <a:extLst>
              <a:ext uri="{FF2B5EF4-FFF2-40B4-BE49-F238E27FC236}">
                <a16:creationId xmlns:a16="http://schemas.microsoft.com/office/drawing/2014/main" id="{F10D313E-90B4-4A41-855F-57261EB9998B}"/>
              </a:ext>
            </a:extLst>
          </p:cNvPr>
          <p:cNvSpPr>
            <a:spLocks noGrp="1"/>
          </p:cNvSpPr>
          <p:nvPr>
            <p:ph type="sldNum" sz="quarter" idx="12"/>
          </p:nvPr>
        </p:nvSpPr>
        <p:spPr/>
        <p:txBody>
          <a:bodyPr/>
          <a:lstStyle/>
          <a:p>
            <a:pPr defTabSz="342900">
              <a:defRPr/>
            </a:pPr>
            <a:fld id="{60EB9969-62A9-456A-8294-71825A6B7BB5}" type="slidenum">
              <a:rPr lang="en-US">
                <a:solidFill>
                  <a:prstClr val="white"/>
                </a:solidFill>
                <a:latin typeface="Century Gothic" panose="020B0502020202020204"/>
              </a:rPr>
              <a:pPr defTabSz="342900">
                <a:defRPr/>
              </a:pPr>
              <a:t>46</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2348565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A34B8A-FA8D-4E16-AD72-7B60B1C258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3" name="Rectangle 12">
              <a:extLst>
                <a:ext uri="{FF2B5EF4-FFF2-40B4-BE49-F238E27FC236}">
                  <a16:creationId xmlns:a16="http://schemas.microsoft.com/office/drawing/2014/main" id="{6885D229-60DD-4D71-8181-10E781C14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0B0DAA45-BE66-4F0C-93A6-519D94107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F449A3D-A43B-4688-BD89-35734D0072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4E9975C-AF3D-48EF-B3F0-112A01A382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CF00A076-2FEA-40D1-8F85-842481797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A2E68741-6133-4CAA-BF3C-F0E6CF40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grpSp>
        <p:nvGrpSpPr>
          <p:cNvPr id="25" name="Group 24">
            <a:extLst>
              <a:ext uri="{FF2B5EF4-FFF2-40B4-BE49-F238E27FC236}">
                <a16:creationId xmlns:a16="http://schemas.microsoft.com/office/drawing/2014/main" id="{6061F655-345C-4AD8-85BC-913D87523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26" name="Rectangle 25">
              <a:extLst>
                <a:ext uri="{FF2B5EF4-FFF2-40B4-BE49-F238E27FC236}">
                  <a16:creationId xmlns:a16="http://schemas.microsoft.com/office/drawing/2014/main" id="{643780CE-2BE5-46F6-97B2-60DF30217E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4233DC0E-DE6C-4FB6-A529-51B162641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3870477F-E451-4BC3-863F-0E2FC5728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8FBA05C-D740-40CE-9A7D-9E5A715AE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extBox 5">
            <a:extLst>
              <a:ext uri="{FF2B5EF4-FFF2-40B4-BE49-F238E27FC236}">
                <a16:creationId xmlns:a16="http://schemas.microsoft.com/office/drawing/2014/main" id="{F6532E8A-807E-4647-9034-1993D1E16B13}"/>
              </a:ext>
            </a:extLst>
          </p:cNvPr>
          <p:cNvSpPr txBox="1"/>
          <p:nvPr/>
        </p:nvSpPr>
        <p:spPr>
          <a:xfrm>
            <a:off x="572691" y="1587501"/>
            <a:ext cx="2889709" cy="765174"/>
          </a:xfrm>
          <a:prstGeom prst="rect">
            <a:avLst/>
          </a:prstGeom>
        </p:spPr>
        <p:txBody>
          <a:bodyPr vert="horz" lIns="68580" tIns="34290" rIns="68580" bIns="34290" rtlCol="0" anchor="ctr">
            <a:noAutofit/>
          </a:bodyPr>
          <a:lstStyle/>
          <a:p>
            <a:pPr defTabSz="342900">
              <a:lnSpc>
                <a:spcPct val="90000"/>
              </a:lnSpc>
              <a:spcBef>
                <a:spcPct val="0"/>
              </a:spcBef>
              <a:spcAft>
                <a:spcPts val="450"/>
              </a:spcAft>
            </a:pPr>
            <a:r>
              <a:rPr lang="en-US" sz="3000" b="1" dirty="0">
                <a:solidFill>
                  <a:srgbClr val="EBEBEB"/>
                </a:solidFill>
                <a:latin typeface="Calibri" panose="020F0502020204030204" pitchFamily="34" charset="0"/>
                <a:cs typeface="Calibri" panose="020F0502020204030204" pitchFamily="34" charset="0"/>
              </a:rPr>
              <a:t>State Fact Sheets</a:t>
            </a:r>
          </a:p>
        </p:txBody>
      </p:sp>
      <p:sp>
        <p:nvSpPr>
          <p:cNvPr id="7" name="TextBox 6">
            <a:extLst>
              <a:ext uri="{FF2B5EF4-FFF2-40B4-BE49-F238E27FC236}">
                <a16:creationId xmlns:a16="http://schemas.microsoft.com/office/drawing/2014/main" id="{F8F88EAA-F55C-4790-8AB2-9F4924A1039A}"/>
              </a:ext>
            </a:extLst>
          </p:cNvPr>
          <p:cNvSpPr txBox="1"/>
          <p:nvPr/>
        </p:nvSpPr>
        <p:spPr>
          <a:xfrm>
            <a:off x="572692" y="2545981"/>
            <a:ext cx="2825747" cy="2826119"/>
          </a:xfrm>
          <a:prstGeom prst="rect">
            <a:avLst/>
          </a:prstGeom>
        </p:spPr>
        <p:txBody>
          <a:bodyPr vert="horz" lIns="68580" tIns="34290" rIns="68580" bIns="34290" rtlCol="0">
            <a:normAutofit/>
          </a:bodyPr>
          <a:lstStyle/>
          <a:p>
            <a:pPr marL="214313" indent="-214313" defTabSz="342900">
              <a:spcBef>
                <a:spcPts val="750"/>
              </a:spcBef>
              <a:buClr>
                <a:srgbClr val="B31166"/>
              </a:buClr>
              <a:buSzPct val="80000"/>
              <a:buFont typeface="Wingdings 3" charset="2"/>
              <a:buChar char=""/>
            </a:pPr>
            <a:r>
              <a:rPr lang="en-US" sz="1500" dirty="0">
                <a:solidFill>
                  <a:srgbClr val="FFFFFF"/>
                </a:solidFill>
                <a:latin typeface="Calibri" panose="020F0502020204030204" pitchFamily="34" charset="0"/>
                <a:cs typeface="Calibri" panose="020F0502020204030204" pitchFamily="34" charset="0"/>
              </a:rPr>
              <a:t>All 50 States and District of Columbia</a:t>
            </a:r>
          </a:p>
          <a:p>
            <a:pPr defTabSz="342900">
              <a:spcBef>
                <a:spcPts val="750"/>
              </a:spcBef>
              <a:buClr>
                <a:srgbClr val="B31166"/>
              </a:buClr>
              <a:buSzPct val="80000"/>
            </a:pPr>
            <a:endParaRPr lang="en-US" sz="1500" dirty="0">
              <a:solidFill>
                <a:srgbClr val="FFFFFF"/>
              </a:solidFill>
              <a:latin typeface="Calibri" panose="020F0502020204030204" pitchFamily="34" charset="0"/>
              <a:cs typeface="Calibri" panose="020F0502020204030204" pitchFamily="34" charset="0"/>
            </a:endParaRPr>
          </a:p>
          <a:p>
            <a:pPr marL="214313" indent="-214313" defTabSz="342900">
              <a:spcBef>
                <a:spcPts val="750"/>
              </a:spcBef>
              <a:buClr>
                <a:srgbClr val="B31166"/>
              </a:buClr>
              <a:buSzPct val="80000"/>
              <a:buFont typeface="Wingdings 3" charset="2"/>
              <a:buChar char=""/>
            </a:pPr>
            <a:r>
              <a:rPr lang="en-US" sz="1500" dirty="0">
                <a:solidFill>
                  <a:srgbClr val="FFFFFF"/>
                </a:solidFill>
                <a:latin typeface="Calibri" panose="020F0502020204030204" pitchFamily="34" charset="0"/>
                <a:cs typeface="Calibri" panose="020F0502020204030204" pitchFamily="34" charset="0"/>
              </a:rPr>
              <a:t>Available at www.grandfamilies.org</a:t>
            </a:r>
          </a:p>
        </p:txBody>
      </p:sp>
      <p:pic>
        <p:nvPicPr>
          <p:cNvPr id="5" name="Picture 4">
            <a:extLst>
              <a:ext uri="{FF2B5EF4-FFF2-40B4-BE49-F238E27FC236}">
                <a16:creationId xmlns:a16="http://schemas.microsoft.com/office/drawing/2014/main" id="{5629E028-3699-4A88-AF65-DADFF622E0C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421916" y="1158439"/>
            <a:ext cx="3369255" cy="4457700"/>
          </a:xfrm>
          <a:prstGeom prst="rect">
            <a:avLst/>
          </a:prstGeom>
        </p:spPr>
      </p:pic>
      <p:sp>
        <p:nvSpPr>
          <p:cNvPr id="34" name="Rectangle 33">
            <a:extLst>
              <a:ext uri="{FF2B5EF4-FFF2-40B4-BE49-F238E27FC236}">
                <a16:creationId xmlns:a16="http://schemas.microsoft.com/office/drawing/2014/main"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79CE317-680B-449C-A423-71C1FE069B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5949806B-B675-420F-ABEF-DE05784587AD}"/>
              </a:ext>
            </a:extLst>
          </p:cNvPr>
          <p:cNvSpPr>
            <a:spLocks noGrp="1"/>
          </p:cNvSpPr>
          <p:nvPr>
            <p:ph type="sldNum" sz="quarter" idx="12"/>
          </p:nvPr>
        </p:nvSpPr>
        <p:spPr>
          <a:xfrm>
            <a:off x="7764406" y="1079047"/>
            <a:ext cx="628649" cy="575765"/>
          </a:xfrm>
        </p:spPr>
        <p:txBody>
          <a:bodyPr vert="horz" lIns="68580" tIns="34290" rIns="68580" bIns="34290" rtlCol="0" anchor="b">
            <a:normAutofit/>
          </a:bodyPr>
          <a:lstStyle/>
          <a:p>
            <a:pPr defTabSz="685800">
              <a:spcAft>
                <a:spcPts val="450"/>
              </a:spcAft>
            </a:pPr>
            <a:fld id="{34CCFFDA-3A0E-AE41-9B51-051D06043F06}" type="slidenum">
              <a:rPr lang="en-US">
                <a:solidFill>
                  <a:srgbClr val="FFFFFF"/>
                </a:solidFill>
                <a:latin typeface="Century Gothic" panose="020B0502020202020204"/>
              </a:rPr>
              <a:pPr defTabSz="685800">
                <a:spcAft>
                  <a:spcPts val="450"/>
                </a:spcAft>
              </a:pPr>
              <a:t>47</a:t>
            </a:fld>
            <a:endParaRPr lang="en-US">
              <a:solidFill>
                <a:srgbClr val="FFFFFF"/>
              </a:solidFill>
              <a:latin typeface="Century Gothic" panose="020B0502020202020204"/>
            </a:endParaRPr>
          </a:p>
        </p:txBody>
      </p:sp>
    </p:spTree>
    <p:extLst>
      <p:ext uri="{BB962C8B-B14F-4D97-AF65-F5344CB8AC3E}">
        <p14:creationId xmlns:p14="http://schemas.microsoft.com/office/powerpoint/2010/main" val="488134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39F2-71C7-4183-A4D3-44151051C957}"/>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Additional </a:t>
            </a:r>
            <a:r>
              <a:rPr lang="en-US" b="1" dirty="0" err="1">
                <a:latin typeface="Calibri" panose="020F0502020204030204" pitchFamily="34" charset="0"/>
                <a:cs typeface="Calibri" panose="020F0502020204030204" pitchFamily="34" charset="0"/>
              </a:rPr>
              <a:t>Grandfamilies</a:t>
            </a:r>
            <a:r>
              <a:rPr lang="en-US" b="1" dirty="0">
                <a:latin typeface="Calibri" panose="020F0502020204030204" pitchFamily="34" charset="0"/>
                <a:cs typeface="Calibri" panose="020F0502020204030204" pitchFamily="34" charset="0"/>
              </a:rPr>
              <a:t> Resources*</a:t>
            </a:r>
          </a:p>
        </p:txBody>
      </p:sp>
      <p:sp>
        <p:nvSpPr>
          <p:cNvPr id="3" name="Content Placeholder 2">
            <a:extLst>
              <a:ext uri="{FF2B5EF4-FFF2-40B4-BE49-F238E27FC236}">
                <a16:creationId xmlns:a16="http://schemas.microsoft.com/office/drawing/2014/main" id="{1D7EE992-6251-4804-B183-959CC6AF393A}"/>
              </a:ext>
            </a:extLst>
          </p:cNvPr>
          <p:cNvSpPr>
            <a:spLocks noGrp="1"/>
          </p:cNvSpPr>
          <p:nvPr>
            <p:ph sz="half" idx="1"/>
          </p:nvPr>
        </p:nvSpPr>
        <p:spPr/>
        <p:txBody>
          <a:bodyPr>
            <a:noAutofit/>
          </a:bodyPr>
          <a:lstStyle/>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American Bar Association</a:t>
            </a:r>
          </a:p>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Center on Children and the Law</a:t>
            </a:r>
          </a:p>
          <a:p>
            <a:pPr marL="0" indent="0">
              <a:spcBef>
                <a:spcPts val="0"/>
              </a:spcBef>
              <a:buNone/>
            </a:pPr>
            <a:r>
              <a:rPr lang="en-US" sz="1200" dirty="0">
                <a:latin typeface="Calibri" panose="020F0502020204030204" pitchFamily="34" charset="0"/>
                <a:cs typeface="Calibri" panose="020F0502020204030204" pitchFamily="34" charset="0"/>
                <a:hlinkClick r:id="rId3"/>
              </a:rPr>
              <a:t>www.americanbar.org/groups/child_law.html</a:t>
            </a:r>
            <a:r>
              <a:rPr lang="en-US" sz="1200"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a:p>
            <a:pPr marL="0" indent="0">
              <a:spcBef>
                <a:spcPts val="0"/>
              </a:spcBef>
              <a:buNone/>
            </a:pPr>
            <a:r>
              <a:rPr lang="en-US" sz="1200" b="1" dirty="0">
                <a:latin typeface="Calibri" panose="020F0502020204030204" pitchFamily="34" charset="0"/>
                <a:cs typeface="Calibri" panose="020F0502020204030204" pitchFamily="34" charset="0"/>
              </a:rPr>
              <a:t> </a:t>
            </a:r>
          </a:p>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Annie E. Casey Foundation</a:t>
            </a:r>
          </a:p>
          <a:p>
            <a:pPr marL="0" indent="0">
              <a:spcBef>
                <a:spcPts val="0"/>
              </a:spcBef>
              <a:buNone/>
            </a:pPr>
            <a:r>
              <a:rPr lang="en-US" sz="1200" dirty="0">
                <a:latin typeface="Calibri" panose="020F0502020204030204" pitchFamily="34" charset="0"/>
                <a:cs typeface="Calibri" panose="020F0502020204030204" pitchFamily="34" charset="0"/>
                <a:hlinkClick r:id="rId4"/>
              </a:rPr>
              <a:t>www.aecf.org</a:t>
            </a:r>
            <a:endParaRPr lang="en-US" sz="1200" dirty="0">
              <a:latin typeface="Calibri" panose="020F0502020204030204" pitchFamily="34" charset="0"/>
              <a:cs typeface="Calibri" panose="020F0502020204030204" pitchFamily="34" charset="0"/>
            </a:endParaRPr>
          </a:p>
          <a:p>
            <a:pPr>
              <a:spcBef>
                <a:spcPts val="0"/>
              </a:spcBef>
            </a:pPr>
            <a:endParaRPr lang="en-US" sz="1200" b="1" dirty="0">
              <a:latin typeface="Calibri" panose="020F0502020204030204" pitchFamily="34" charset="0"/>
              <a:cs typeface="Calibri" panose="020F0502020204030204" pitchFamily="34" charset="0"/>
            </a:endParaRPr>
          </a:p>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The Brookdale Foundation Group – </a:t>
            </a:r>
          </a:p>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Relatives As Parents Program (RAPP)</a:t>
            </a:r>
          </a:p>
          <a:p>
            <a:pPr marL="0" indent="0">
              <a:spcBef>
                <a:spcPts val="0"/>
              </a:spcBef>
              <a:buNone/>
            </a:pPr>
            <a:r>
              <a:rPr lang="en-US" sz="1200" dirty="0">
                <a:latin typeface="Calibri" panose="020F0502020204030204" pitchFamily="34" charset="0"/>
                <a:cs typeface="Calibri" panose="020F0502020204030204" pitchFamily="34" charset="0"/>
                <a:hlinkClick r:id="rId5" tooltip="http://www.brookdalefoundation.org"/>
              </a:rPr>
              <a:t>www.brookdalefoundation.org</a:t>
            </a:r>
            <a:endParaRPr lang="en-US" sz="1200" dirty="0">
              <a:latin typeface="Calibri" panose="020F0502020204030204" pitchFamily="34" charset="0"/>
              <a:cs typeface="Calibri" panose="020F0502020204030204" pitchFamily="34" charset="0"/>
            </a:endParaRPr>
          </a:p>
          <a:p>
            <a:pPr marL="0" indent="0">
              <a:spcBef>
                <a:spcPts val="0"/>
              </a:spcBef>
              <a:buNone/>
            </a:pPr>
            <a:endParaRPr lang="en-US" sz="1200" b="1" dirty="0">
              <a:solidFill>
                <a:schemeClr val="accent2"/>
              </a:solidFill>
              <a:latin typeface="Calibri" panose="020F0502020204030204" pitchFamily="34" charset="0"/>
              <a:cs typeface="Calibri" panose="020F0502020204030204" pitchFamily="34" charset="0"/>
            </a:endParaRPr>
          </a:p>
          <a:p>
            <a:pPr marL="0" indent="0">
              <a:spcBef>
                <a:spcPts val="0"/>
              </a:spcBef>
              <a:buNone/>
            </a:pPr>
            <a:r>
              <a:rPr lang="en-US" sz="1200" b="1" dirty="0">
                <a:solidFill>
                  <a:schemeClr val="accent1">
                    <a:lumMod val="75000"/>
                  </a:schemeClr>
                </a:solidFill>
                <a:latin typeface="Calibri" panose="020F0502020204030204" pitchFamily="34" charset="0"/>
                <a:cs typeface="Calibri" panose="020F0502020204030204" pitchFamily="34" charset="0"/>
              </a:rPr>
              <a:t>Casey Family Programs</a:t>
            </a:r>
          </a:p>
          <a:p>
            <a:pPr marL="0" indent="0">
              <a:spcBef>
                <a:spcPts val="0"/>
              </a:spcBef>
              <a:buNone/>
            </a:pPr>
            <a:r>
              <a:rPr lang="en-US" sz="1200" dirty="0">
                <a:latin typeface="Calibri" panose="020F0502020204030204" pitchFamily="34" charset="0"/>
                <a:cs typeface="Calibri" panose="020F0502020204030204" pitchFamily="34" charset="0"/>
                <a:hlinkClick r:id="rId6"/>
              </a:rPr>
              <a:t>www.casey.org</a:t>
            </a:r>
            <a:endParaRPr lang="en-US" sz="1200" dirty="0">
              <a:latin typeface="Calibri" panose="020F0502020204030204" pitchFamily="34" charset="0"/>
              <a:cs typeface="Calibri" panose="020F0502020204030204" pitchFamily="34" charset="0"/>
            </a:endParaRPr>
          </a:p>
          <a:p>
            <a:pPr marL="0" indent="0">
              <a:spcBef>
                <a:spcPts val="0"/>
              </a:spcBef>
              <a:buNone/>
            </a:pP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C03FC964-DC3B-4B65-ADB5-C664495CB8ED}"/>
              </a:ext>
            </a:extLst>
          </p:cNvPr>
          <p:cNvSpPr>
            <a:spLocks noGrp="1"/>
          </p:cNvSpPr>
          <p:nvPr>
            <p:ph sz="half" idx="2"/>
          </p:nvPr>
        </p:nvSpPr>
        <p:spPr>
          <a:xfrm>
            <a:off x="4656534" y="2809875"/>
            <a:ext cx="3954066" cy="2562225"/>
          </a:xfrm>
        </p:spPr>
        <p:txBody>
          <a:bodyPr>
            <a:normAutofit fontScale="25000" lnSpcReduction="20000"/>
          </a:bodyPr>
          <a:lstStyle/>
          <a:p>
            <a:pPr marL="0" indent="0">
              <a:lnSpc>
                <a:spcPct val="120000"/>
              </a:lnSpc>
              <a:spcBef>
                <a:spcPts val="0"/>
              </a:spcBef>
              <a:buNone/>
            </a:pPr>
            <a:r>
              <a:rPr lang="en-US" sz="4800" b="1" dirty="0">
                <a:solidFill>
                  <a:schemeClr val="accent1">
                    <a:lumMod val="75000"/>
                  </a:schemeClr>
                </a:solidFill>
                <a:latin typeface="Calibri" panose="020F0502020204030204" pitchFamily="34" charset="0"/>
                <a:cs typeface="Calibri" panose="020F0502020204030204" pitchFamily="34" charset="0"/>
              </a:rPr>
              <a:t>Child Welfare League of America (CWLA)</a:t>
            </a:r>
          </a:p>
          <a:p>
            <a:pPr marL="0" indent="0">
              <a:lnSpc>
                <a:spcPct val="120000"/>
              </a:lnSpc>
              <a:spcBef>
                <a:spcPts val="0"/>
              </a:spcBef>
              <a:buNone/>
            </a:pPr>
            <a:r>
              <a:rPr lang="en-US" sz="4800" dirty="0">
                <a:latin typeface="Calibri" panose="020F0502020204030204" pitchFamily="34" charset="0"/>
                <a:cs typeface="Calibri" panose="020F0502020204030204" pitchFamily="34" charset="0"/>
                <a:hlinkClick r:id="rId7"/>
              </a:rPr>
              <a:t>www.cwla.org</a:t>
            </a:r>
            <a:endParaRPr lang="en-US" sz="4800" dirty="0">
              <a:latin typeface="Calibri" panose="020F0502020204030204" pitchFamily="34" charset="0"/>
              <a:cs typeface="Calibri" panose="020F0502020204030204" pitchFamily="34" charset="0"/>
            </a:endParaRPr>
          </a:p>
          <a:p>
            <a:pPr marL="0" indent="0">
              <a:buNone/>
            </a:pPr>
            <a:endParaRPr lang="en-US" sz="4800" b="1"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4800" b="1" dirty="0">
                <a:solidFill>
                  <a:schemeClr val="accent1">
                    <a:lumMod val="75000"/>
                  </a:schemeClr>
                </a:solidFill>
                <a:latin typeface="Calibri" panose="020F0502020204030204" pitchFamily="34" charset="0"/>
                <a:cs typeface="Calibri" panose="020F0502020204030204" pitchFamily="34" charset="0"/>
              </a:rPr>
              <a:t>Children’s Defense Fund</a:t>
            </a:r>
          </a:p>
          <a:p>
            <a:pPr marL="0" indent="0">
              <a:lnSpc>
                <a:spcPct val="110000"/>
              </a:lnSpc>
              <a:spcBef>
                <a:spcPts val="0"/>
              </a:spcBef>
              <a:buNone/>
            </a:pPr>
            <a:r>
              <a:rPr lang="en-US" sz="4800" dirty="0">
                <a:latin typeface="Calibri" panose="020F0502020204030204" pitchFamily="34" charset="0"/>
                <a:cs typeface="Calibri" panose="020F0502020204030204" pitchFamily="34" charset="0"/>
                <a:hlinkClick r:id="rId8"/>
              </a:rPr>
              <a:t>www.childrensdefense.org</a:t>
            </a:r>
            <a:endParaRPr lang="en-US" sz="4800" dirty="0">
              <a:latin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4800" b="1" i="1" dirty="0" err="1">
                <a:solidFill>
                  <a:schemeClr val="accent1">
                    <a:lumMod val="75000"/>
                  </a:schemeClr>
                </a:solidFill>
                <a:latin typeface="Calibri" panose="020F0502020204030204" pitchFamily="34" charset="0"/>
                <a:cs typeface="Calibri" panose="020F0502020204030204" pitchFamily="34" charset="0"/>
              </a:rPr>
              <a:t>Grandfamilies</a:t>
            </a:r>
            <a:r>
              <a:rPr lang="en-US" sz="4800" b="1" i="1" dirty="0">
                <a:solidFill>
                  <a:schemeClr val="accent1">
                    <a:lumMod val="75000"/>
                  </a:schemeClr>
                </a:solidFill>
                <a:latin typeface="Calibri" panose="020F0502020204030204" pitchFamily="34" charset="0"/>
                <a:cs typeface="Calibri" panose="020F0502020204030204" pitchFamily="34" charset="0"/>
              </a:rPr>
              <a:t>: The Contemporary Journal of Research, Practice and Policy</a:t>
            </a:r>
          </a:p>
          <a:p>
            <a:pPr marL="0" indent="0">
              <a:lnSpc>
                <a:spcPct val="120000"/>
              </a:lnSpc>
              <a:spcBef>
                <a:spcPts val="0"/>
              </a:spcBef>
              <a:buNone/>
            </a:pPr>
            <a:r>
              <a:rPr lang="en-US" sz="4800" dirty="0">
                <a:latin typeface="Calibri" panose="020F0502020204030204" pitchFamily="34" charset="0"/>
                <a:cs typeface="Calibri" panose="020F0502020204030204" pitchFamily="34" charset="0"/>
                <a:hlinkClick r:id="rId9"/>
              </a:rPr>
              <a:t>https://scholarworks.wmich.edu/grandfamilies/about.html</a:t>
            </a:r>
            <a:endParaRPr lang="en-US" sz="48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4800" b="1" dirty="0">
              <a:solidFill>
                <a:schemeClr val="accent2"/>
              </a:solidFill>
              <a:latin typeface="Calibri" panose="020F0502020204030204" pitchFamily="34" charset="0"/>
              <a:cs typeface="Calibri" panose="020F0502020204030204" pitchFamily="34" charset="0"/>
            </a:endParaRPr>
          </a:p>
          <a:p>
            <a:pPr marL="0" indent="0">
              <a:lnSpc>
                <a:spcPct val="120000"/>
              </a:lnSpc>
              <a:spcBef>
                <a:spcPts val="0"/>
              </a:spcBef>
              <a:buNone/>
            </a:pPr>
            <a:r>
              <a:rPr lang="en-US" sz="4800" b="1" dirty="0">
                <a:solidFill>
                  <a:schemeClr val="accent1">
                    <a:lumMod val="75000"/>
                  </a:schemeClr>
                </a:solidFill>
                <a:latin typeface="Calibri" panose="020F0502020204030204" pitchFamily="34" charset="0"/>
                <a:cs typeface="Calibri" panose="020F0502020204030204" pitchFamily="34" charset="0"/>
              </a:rPr>
              <a:t>Grantmakers in Aging</a:t>
            </a:r>
          </a:p>
          <a:p>
            <a:pPr marL="0" indent="0">
              <a:lnSpc>
                <a:spcPct val="120000"/>
              </a:lnSpc>
              <a:spcBef>
                <a:spcPts val="0"/>
              </a:spcBef>
              <a:buNone/>
            </a:pPr>
            <a:r>
              <a:rPr lang="en-US" sz="4800" dirty="0">
                <a:latin typeface="Calibri" panose="020F0502020204030204" pitchFamily="34" charset="0"/>
                <a:cs typeface="Calibri" panose="020F0502020204030204" pitchFamily="34" charset="0"/>
                <a:hlinkClick r:id="rId10"/>
              </a:rPr>
              <a:t>www.giaging.org/issues/grandfamilies/</a:t>
            </a:r>
            <a:r>
              <a:rPr lang="en-US" sz="4800" dirty="0">
                <a:latin typeface="Calibri" panose="020F0502020204030204" pitchFamily="34" charset="0"/>
                <a:cs typeface="Calibri" panose="020F0502020204030204" pitchFamily="34" charset="0"/>
              </a:rPr>
              <a:t> </a:t>
            </a:r>
            <a:endParaRPr lang="en-US" sz="4800" b="1" dirty="0">
              <a:latin typeface="Calibri" panose="020F0502020204030204" pitchFamily="34" charset="0"/>
              <a:cs typeface="Calibri" panose="020F0502020204030204" pitchFamily="34" charset="0"/>
            </a:endParaRPr>
          </a:p>
          <a:p>
            <a:pPr marL="0" indent="0">
              <a:buNone/>
            </a:pPr>
            <a:endParaRPr lang="en-US" b="1" dirty="0"/>
          </a:p>
          <a:p>
            <a:endParaRPr lang="en-US" dirty="0"/>
          </a:p>
        </p:txBody>
      </p:sp>
      <p:sp>
        <p:nvSpPr>
          <p:cNvPr id="9" name="TextBox 8">
            <a:extLst>
              <a:ext uri="{FF2B5EF4-FFF2-40B4-BE49-F238E27FC236}">
                <a16:creationId xmlns:a16="http://schemas.microsoft.com/office/drawing/2014/main" id="{FCFA4FBE-2B2B-4B5E-9BBE-4CB8186ED2CE}"/>
              </a:ext>
            </a:extLst>
          </p:cNvPr>
          <p:cNvSpPr txBox="1"/>
          <p:nvPr/>
        </p:nvSpPr>
        <p:spPr>
          <a:xfrm>
            <a:off x="342900" y="5543551"/>
            <a:ext cx="7421505" cy="276999"/>
          </a:xfrm>
          <a:prstGeom prst="rect">
            <a:avLst/>
          </a:prstGeom>
          <a:noFill/>
        </p:spPr>
        <p:txBody>
          <a:bodyPr wrap="square" rtlCol="0">
            <a:spAutoFit/>
          </a:bodyPr>
          <a:lstStyle/>
          <a:p>
            <a:pPr defTabSz="342900"/>
            <a:r>
              <a:rPr lang="en-US" sz="1200" i="1" dirty="0">
                <a:solidFill>
                  <a:prstClr val="black"/>
                </a:solidFill>
                <a:latin typeface="Calibri" panose="020F0502020204030204" pitchFamily="34" charset="0"/>
                <a:cs typeface="Calibri" panose="020F0502020204030204" pitchFamily="34" charset="0"/>
              </a:rPr>
              <a:t>*There are many other excellent national groups who strive to support </a:t>
            </a:r>
            <a:r>
              <a:rPr lang="en-US" sz="1200" i="1" dirty="0" err="1">
                <a:solidFill>
                  <a:prstClr val="black"/>
                </a:solidFill>
                <a:latin typeface="Calibri" panose="020F0502020204030204" pitchFamily="34" charset="0"/>
                <a:cs typeface="Calibri" panose="020F0502020204030204" pitchFamily="34" charset="0"/>
              </a:rPr>
              <a:t>grandfamilies</a:t>
            </a:r>
            <a:r>
              <a:rPr lang="en-US" sz="1200" i="1" dirty="0">
                <a:solidFill>
                  <a:prstClr val="black"/>
                </a:solidFill>
                <a:latin typeface="Calibri" panose="020F0502020204030204" pitchFamily="34" charset="0"/>
                <a:cs typeface="Calibri" panose="020F0502020204030204" pitchFamily="34" charset="0"/>
              </a:rPr>
              <a:t>, and this list is not exhaustive</a:t>
            </a:r>
            <a:r>
              <a:rPr lang="en-US" sz="1200" dirty="0">
                <a:solidFill>
                  <a:prstClr val="black"/>
                </a:solidFill>
                <a:latin typeface="Calibri" panose="020F0502020204030204" pitchFamily="34" charset="0"/>
                <a:cs typeface="Calibri" panose="020F0502020204030204" pitchFamily="34" charset="0"/>
              </a:rPr>
              <a:t>.</a:t>
            </a:r>
          </a:p>
        </p:txBody>
      </p:sp>
      <p:sp>
        <p:nvSpPr>
          <p:cNvPr id="6" name="Slide Number Placeholder 5">
            <a:extLst>
              <a:ext uri="{FF2B5EF4-FFF2-40B4-BE49-F238E27FC236}">
                <a16:creationId xmlns:a16="http://schemas.microsoft.com/office/drawing/2014/main" id="{093452DB-379B-40D7-9E62-89E417CB4AAA}"/>
              </a:ext>
            </a:extLst>
          </p:cNvPr>
          <p:cNvSpPr>
            <a:spLocks noGrp="1"/>
          </p:cNvSpPr>
          <p:nvPr>
            <p:ph type="sldNum" sz="quarter" idx="12"/>
          </p:nvPr>
        </p:nvSpPr>
        <p:spPr/>
        <p:txBody>
          <a:bodyPr/>
          <a:lstStyle/>
          <a:p>
            <a:pPr defTabSz="342900"/>
            <a:fld id="{D57F1E4F-1CFF-5643-939E-217C01CDF565}" type="slidenum">
              <a:rPr lang="en-US">
                <a:solidFill>
                  <a:prstClr val="white"/>
                </a:solidFill>
                <a:latin typeface="Century Gothic" panose="020B0502020202020204"/>
              </a:rPr>
              <a:pPr defTabSz="342900"/>
              <a:t>48</a:t>
            </a:fld>
            <a:endParaRPr lang="en-US" dirty="0">
              <a:solidFill>
                <a:prstClr val="white"/>
              </a:solidFill>
              <a:latin typeface="Century Gothic" panose="020B0502020202020204"/>
            </a:endParaRPr>
          </a:p>
        </p:txBody>
      </p:sp>
    </p:spTree>
    <p:extLst>
      <p:ext uri="{BB962C8B-B14F-4D97-AF65-F5344CB8AC3E}">
        <p14:creationId xmlns:p14="http://schemas.microsoft.com/office/powerpoint/2010/main" val="3667589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9D39-BFBD-454E-8EAC-1AED2CA0F71D}"/>
              </a:ext>
            </a:extLst>
          </p:cNvPr>
          <p:cNvSpPr>
            <a:spLocks noGrp="1"/>
          </p:cNvSpPr>
          <p:nvPr>
            <p:ph type="title"/>
          </p:nvPr>
        </p:nvSpPr>
        <p:spPr>
          <a:xfrm>
            <a:off x="572692" y="1587501"/>
            <a:ext cx="2785784" cy="1162421"/>
          </a:xfrm>
        </p:spPr>
        <p:txBody>
          <a:bodyPr vert="horz" lIns="68580" tIns="34290" rIns="68580" bIns="34290" rtlCol="0" anchor="ctr">
            <a:normAutofit/>
          </a:bodyPr>
          <a:lstStyle/>
          <a:p>
            <a:pPr algn="ctr">
              <a:lnSpc>
                <a:spcPct val="90000"/>
              </a:lnSpc>
            </a:pPr>
            <a:r>
              <a:rPr lang="en-US" sz="3300" dirty="0">
                <a:latin typeface="Calibri" panose="020F0502020204030204" pitchFamily="34" charset="0"/>
                <a:cs typeface="Calibri" panose="020F0502020204030204" pitchFamily="34" charset="0"/>
              </a:rPr>
              <a:t>COMING SOON</a:t>
            </a: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3B2F1C2-14D3-4A53-B329-323795BCF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57250"/>
            <a:ext cx="9144000" cy="51435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4" name="Group 30">
            <a:extLst>
              <a:ext uri="{FF2B5EF4-FFF2-40B4-BE49-F238E27FC236}">
                <a16:creationId xmlns:a16="http://schemas.microsoft.com/office/drawing/2014/main" id="{73C75B33-8B9C-4C30-B69D-6F21F9FFF7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8440"/>
            <a:ext cx="9144001" cy="5142309"/>
            <a:chOff x="0" y="1587"/>
            <a:chExt cx="12192000" cy="6856413"/>
          </a:xfrm>
        </p:grpSpPr>
        <p:sp>
          <p:nvSpPr>
            <p:cNvPr id="35" name="Rectangle 34">
              <a:extLst>
                <a:ext uri="{FF2B5EF4-FFF2-40B4-BE49-F238E27FC236}">
                  <a16:creationId xmlns:a16="http://schemas.microsoft.com/office/drawing/2014/main" id="{E7733D14-EF47-47BB-93CA-C498A30E0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1C49F895-29E1-4B27-926F-59E07D9BBCC8}"/>
              </a:ext>
            </a:extLst>
          </p:cNvPr>
          <p:cNvSpPr/>
          <p:nvPr/>
        </p:nvSpPr>
        <p:spPr>
          <a:xfrm>
            <a:off x="548813" y="2804661"/>
            <a:ext cx="2844876" cy="738664"/>
          </a:xfrm>
          <a:prstGeom prst="rect">
            <a:avLst/>
          </a:prstGeom>
        </p:spPr>
        <p:txBody>
          <a:bodyPr wrap="square">
            <a:spAutoFit/>
          </a:bodyPr>
          <a:lstStyle/>
          <a:p>
            <a:pPr algn="ctr" defTabSz="342900"/>
            <a:r>
              <a:rPr lang="en-US" sz="2100" dirty="0">
                <a:solidFill>
                  <a:prstClr val="white"/>
                </a:solidFill>
                <a:latin typeface="Calibri" panose="020F0502020204030204" pitchFamily="34" charset="0"/>
                <a:cs typeface="Calibri" panose="020F0502020204030204" pitchFamily="34" charset="0"/>
              </a:rPr>
              <a:t>State of Grandfamilies 2019</a:t>
            </a:r>
          </a:p>
        </p:txBody>
      </p:sp>
      <p:sp>
        <p:nvSpPr>
          <p:cNvPr id="3" name="Content Placeholder 2">
            <a:extLst>
              <a:ext uri="{FF2B5EF4-FFF2-40B4-BE49-F238E27FC236}">
                <a16:creationId xmlns:a16="http://schemas.microsoft.com/office/drawing/2014/main" id="{F0257A74-5E8C-4F1A-92CF-4EBFD682539C}"/>
              </a:ext>
            </a:extLst>
          </p:cNvPr>
          <p:cNvSpPr>
            <a:spLocks noGrp="1"/>
          </p:cNvSpPr>
          <p:nvPr>
            <p:ph sz="half" idx="1"/>
          </p:nvPr>
        </p:nvSpPr>
        <p:spPr>
          <a:xfrm>
            <a:off x="870966" y="3780761"/>
            <a:ext cx="2350295" cy="1411062"/>
          </a:xfrm>
        </p:spPr>
        <p:txBody>
          <a:bodyPr vert="horz" lIns="68580" tIns="34290" rIns="68580" bIns="34290" rtlCol="0">
            <a:normAutofit/>
          </a:bodyPr>
          <a:lstStyle/>
          <a:p>
            <a:r>
              <a:rPr lang="en-US" sz="1500" dirty="0">
                <a:solidFill>
                  <a:schemeClr val="bg1"/>
                </a:solidFill>
                <a:latin typeface="Calibri" panose="020F0502020204030204" pitchFamily="34" charset="0"/>
                <a:cs typeface="Calibri" panose="020F0502020204030204" pitchFamily="34" charset="0"/>
              </a:rPr>
              <a:t>November 14 release</a:t>
            </a:r>
          </a:p>
          <a:p>
            <a:r>
              <a:rPr lang="en-US" sz="1500" dirty="0">
                <a:solidFill>
                  <a:schemeClr val="bg1"/>
                </a:solidFill>
                <a:latin typeface="Calibri" panose="020F0502020204030204" pitchFamily="34" charset="0"/>
                <a:cs typeface="Calibri" panose="020F0502020204030204" pitchFamily="34" charset="0"/>
              </a:rPr>
              <a:t>Focus on Housing</a:t>
            </a:r>
          </a:p>
          <a:p>
            <a:endParaRPr lang="en-US" dirty="0">
              <a:solidFill>
                <a:schemeClr val="bg1"/>
              </a:solidFill>
            </a:endParaRPr>
          </a:p>
        </p:txBody>
      </p:sp>
      <p:pic>
        <p:nvPicPr>
          <p:cNvPr id="46" name="Graphic 45" descr=" ">
            <a:extLst>
              <a:ext uri="{FF2B5EF4-FFF2-40B4-BE49-F238E27FC236}">
                <a16:creationId xmlns:a16="http://schemas.microsoft.com/office/drawing/2014/main" id="{ADE7FA25-D3E0-492E-9F17-B4F1AF143A6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67100" y="4307121"/>
            <a:ext cx="1459187" cy="1459187"/>
          </a:xfrm>
          <a:prstGeom prst="rect">
            <a:avLst/>
          </a:prstGeom>
        </p:spPr>
      </p:pic>
      <p:pic>
        <p:nvPicPr>
          <p:cNvPr id="30" name="Content Placeholder 29">
            <a:extLst>
              <a:ext uri="{FF2B5EF4-FFF2-40B4-BE49-F238E27FC236}">
                <a16:creationId xmlns:a16="http://schemas.microsoft.com/office/drawing/2014/main" id="{6239D34F-11D7-4381-8987-239BFAF78CFC}"/>
              </a:ext>
              <a:ext uri="{C183D7F6-B498-43B3-948B-1728B52AA6E4}">
                <adec:decorative xmlns:adec="http://schemas.microsoft.com/office/drawing/2017/decorative" xmlns="" val="1"/>
              </a:ext>
            </a:extLst>
          </p:cNvPr>
          <p:cNvPicPr>
            <a:picLocks noGrp="1" noChangeAspect="1"/>
          </p:cNvPicPr>
          <p:nvPr>
            <p:ph sz="half" idx="2"/>
          </p:nvPr>
        </p:nvPicPr>
        <p:blipFill>
          <a:blip r:embed="rId6">
            <a:extLst>
              <a:ext uri="{28A0092B-C50C-407E-A947-70E740481C1C}">
                <a14:useLocalDpi xmlns:a14="http://schemas.microsoft.com/office/drawing/2010/main"/>
              </a:ext>
            </a:extLst>
          </a:blip>
          <a:stretch>
            <a:fillRect/>
          </a:stretch>
        </p:blipFill>
        <p:spPr>
          <a:xfrm>
            <a:off x="4359387" y="1236838"/>
            <a:ext cx="3373041" cy="4420641"/>
          </a:xfrm>
        </p:spPr>
      </p:pic>
      <p:sp>
        <p:nvSpPr>
          <p:cNvPr id="45" name="Rectangle 39">
            <a:extLst>
              <a:ext uri="{FF2B5EF4-FFF2-40B4-BE49-F238E27FC236}">
                <a16:creationId xmlns:a16="http://schemas.microsoft.com/office/drawing/2014/main"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59647F54-801D-44AB-8284-EDDFF77631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3937B684-78CC-4A0D-AD84-082E74C6FEC7}"/>
              </a:ext>
            </a:extLst>
          </p:cNvPr>
          <p:cNvSpPr>
            <a:spLocks noGrp="1"/>
          </p:cNvSpPr>
          <p:nvPr>
            <p:ph type="sldNum" sz="quarter" idx="12"/>
          </p:nvPr>
        </p:nvSpPr>
        <p:spPr>
          <a:xfrm>
            <a:off x="7764406" y="1079047"/>
            <a:ext cx="628649" cy="575765"/>
          </a:xfrm>
        </p:spPr>
        <p:txBody>
          <a:bodyPr vert="horz" lIns="68580" tIns="34290" rIns="68580" bIns="34290" rtlCol="0" anchor="b">
            <a:normAutofit/>
          </a:bodyPr>
          <a:lstStyle/>
          <a:p>
            <a:pPr defTabSz="685800">
              <a:spcAft>
                <a:spcPts val="450"/>
              </a:spcAft>
            </a:pPr>
            <a:fld id="{D57F1E4F-1CFF-5643-939E-217C01CDF565}" type="slidenum">
              <a:rPr lang="en-US">
                <a:solidFill>
                  <a:prstClr val="white"/>
                </a:solidFill>
                <a:latin typeface="Century Gothic" panose="020B0502020202020204"/>
              </a:rPr>
              <a:pPr defTabSz="685800">
                <a:spcAft>
                  <a:spcPts val="450"/>
                </a:spcAft>
              </a:pPr>
              <a:t>49</a:t>
            </a:fld>
            <a:endParaRPr lang="en-US">
              <a:solidFill>
                <a:prstClr val="white"/>
              </a:solidFill>
              <a:latin typeface="Century Gothic" panose="020B0502020202020204"/>
            </a:endParaRPr>
          </a:p>
        </p:txBody>
      </p:sp>
    </p:spTree>
    <p:extLst>
      <p:ext uri="{BB962C8B-B14F-4D97-AF65-F5344CB8AC3E}">
        <p14:creationId xmlns:p14="http://schemas.microsoft.com/office/powerpoint/2010/main" val="187710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1 of 9</a:t>
            </a:r>
            <a:endParaRPr lang="en-US" dirty="0"/>
          </a:p>
        </p:txBody>
      </p:sp>
      <p:sp>
        <p:nvSpPr>
          <p:cNvPr id="7" name="Content Placeholder 6"/>
          <p:cNvSpPr>
            <a:spLocks noGrp="1"/>
          </p:cNvSpPr>
          <p:nvPr>
            <p:ph idx="1"/>
          </p:nvPr>
        </p:nvSpPr>
        <p:spPr/>
        <p:txBody>
          <a:bodyPr>
            <a:normAutofit lnSpcReduction="10000"/>
          </a:bodyPr>
          <a:lstStyle/>
          <a:p>
            <a:pPr marL="0" indent="0" algn="ctr">
              <a:buNone/>
            </a:pPr>
            <a:r>
              <a:rPr lang="en-US" dirty="0"/>
              <a:t>Timeline</a:t>
            </a:r>
          </a:p>
          <a:p>
            <a:pPr marL="0" indent="0">
              <a:buNone/>
            </a:pPr>
            <a:r>
              <a:rPr lang="en-US" dirty="0"/>
              <a:t>Legislation Introduced: 5/10/17</a:t>
            </a:r>
          </a:p>
          <a:p>
            <a:pPr marL="0" indent="0">
              <a:buNone/>
            </a:pPr>
            <a:r>
              <a:rPr lang="en-US" dirty="0"/>
              <a:t>Final passage in the House: 6/13/18</a:t>
            </a:r>
          </a:p>
          <a:p>
            <a:pPr marL="0" indent="0">
              <a:buNone/>
            </a:pPr>
            <a:r>
              <a:rPr lang="en-US" dirty="0"/>
              <a:t>Passed in the Senate: 6/21/18</a:t>
            </a:r>
          </a:p>
          <a:p>
            <a:pPr marL="0" indent="0">
              <a:buNone/>
            </a:pPr>
            <a:r>
              <a:rPr lang="en-US" dirty="0"/>
              <a:t>Signed into Law: 7/7/18 as P.L. 115-196</a:t>
            </a:r>
          </a:p>
          <a:p>
            <a:pPr marL="0" indent="0">
              <a:buNone/>
            </a:pPr>
            <a:r>
              <a:rPr lang="en-US" dirty="0"/>
              <a:t>First appropriation of funds: 09/2018</a:t>
            </a:r>
          </a:p>
          <a:p>
            <a:pPr marL="0" indent="0">
              <a:buNone/>
            </a:pPr>
            <a:r>
              <a:rPr lang="en-US" dirty="0"/>
              <a:t>Current sunset: 7/7/21</a:t>
            </a:r>
          </a:p>
        </p:txBody>
      </p:sp>
      <p:sp>
        <p:nvSpPr>
          <p:cNvPr id="5" name="Slide Number Placeholder 4"/>
          <p:cNvSpPr>
            <a:spLocks noGrp="1"/>
          </p:cNvSpPr>
          <p:nvPr>
            <p:ph type="sldNum" sz="quarter" idx="12"/>
          </p:nvPr>
        </p:nvSpPr>
        <p:spPr/>
        <p:txBody>
          <a:bodyPr/>
          <a:lstStyle/>
          <a:p>
            <a:fld id="{7AA28999-D008-419E-9628-EE1C64F81F4C}" type="slidenum">
              <a:rPr lang="en-US" smtClean="0"/>
              <a:pPr/>
              <a:t>5</a:t>
            </a:fld>
            <a:endParaRPr lang="en-US"/>
          </a:p>
        </p:txBody>
      </p:sp>
    </p:spTree>
    <p:extLst>
      <p:ext uri="{BB962C8B-B14F-4D97-AF65-F5344CB8AC3E}">
        <p14:creationId xmlns:p14="http://schemas.microsoft.com/office/powerpoint/2010/main" val="2745862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400000" flipH="1">
            <a:off x="2371137" y="2958542"/>
            <a:ext cx="4540252"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 name="Title 5"/>
          <p:cNvSpPr>
            <a:spLocks noGrp="1"/>
          </p:cNvSpPr>
          <p:nvPr>
            <p:ph type="title"/>
          </p:nvPr>
        </p:nvSpPr>
        <p:spPr>
          <a:xfrm>
            <a:off x="5029201" y="1788200"/>
            <a:ext cx="3628103" cy="2098001"/>
          </a:xfrm>
        </p:spPr>
        <p:txBody>
          <a:bodyPr vert="horz" lIns="68580" tIns="34290" rIns="68580" bIns="34290" rtlCol="0" anchor="b">
            <a:normAutofit fontScale="90000"/>
          </a:bodyPr>
          <a:lstStyle/>
          <a:p>
            <a:pPr algn="ctr">
              <a:lnSpc>
                <a:spcPct val="90000"/>
              </a:lnSpc>
            </a:pPr>
            <a:r>
              <a:rPr lang="en-US" sz="3600" dirty="0">
                <a:solidFill>
                  <a:srgbClr val="EAEAEA"/>
                </a:solidFill>
                <a:latin typeface="Calibri" panose="020F0502020204030204" pitchFamily="34" charset="0"/>
                <a:cs typeface="Calibri" panose="020F0502020204030204" pitchFamily="34" charset="0"/>
              </a:rPr>
              <a:t>Generations United </a:t>
            </a:r>
            <a:br>
              <a:rPr lang="en-US" sz="3600" dirty="0">
                <a:solidFill>
                  <a:srgbClr val="EAEAEA"/>
                </a:solidFill>
                <a:latin typeface="Calibri" panose="020F0502020204030204" pitchFamily="34" charset="0"/>
                <a:cs typeface="Calibri" panose="020F0502020204030204" pitchFamily="34" charset="0"/>
              </a:rPr>
            </a:br>
            <a:r>
              <a:rPr lang="en-US" sz="3600" dirty="0">
                <a:solidFill>
                  <a:srgbClr val="EAEAEA"/>
                </a:solidFill>
                <a:latin typeface="Calibri" panose="020F0502020204030204" pitchFamily="34" charset="0"/>
                <a:cs typeface="Calibri" panose="020F0502020204030204" pitchFamily="34" charset="0"/>
              </a:rPr>
              <a:t>Contact Information</a:t>
            </a:r>
            <a:r>
              <a:rPr lang="en-US" sz="3600" dirty="0">
                <a:solidFill>
                  <a:srgbClr val="EBEBEB"/>
                </a:solidFill>
                <a:latin typeface="Calibri" panose="020F0502020204030204" pitchFamily="34" charset="0"/>
                <a:cs typeface="Calibri" panose="020F0502020204030204" pitchFamily="34" charset="0"/>
              </a:rPr>
              <a:t/>
            </a:r>
            <a:br>
              <a:rPr lang="en-US" sz="3600" dirty="0">
                <a:solidFill>
                  <a:srgbClr val="EBEBEB"/>
                </a:solidFill>
                <a:latin typeface="Calibri" panose="020F0502020204030204" pitchFamily="34" charset="0"/>
                <a:cs typeface="Calibri" panose="020F0502020204030204" pitchFamily="34" charset="0"/>
              </a:rPr>
            </a:br>
            <a:endParaRPr lang="en-US" sz="3600" dirty="0">
              <a:solidFill>
                <a:srgbClr val="EBEBEB"/>
              </a:solidFill>
              <a:latin typeface="Calibri" panose="020F0502020204030204" pitchFamily="34" charset="0"/>
              <a:cs typeface="Calibri" panose="020F0502020204030204" pitchFamily="34" charset="0"/>
            </a:endParaRPr>
          </a:p>
        </p:txBody>
      </p:sp>
      <p:pic>
        <p:nvPicPr>
          <p:cNvPr id="15" name="Picture 14" descr="Generations United, Because we're stronger together logo">
            <a:extLst>
              <a:ext uri="{FF2B5EF4-FFF2-40B4-BE49-F238E27FC236}">
                <a16:creationId xmlns:a16="http://schemas.microsoft.com/office/drawing/2014/main" id="{5C762E03-C0D1-4D34-8D15-4E63B1FBF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7979" y="1721644"/>
            <a:ext cx="2679476" cy="1071791"/>
          </a:xfrm>
          <a:prstGeom prst="rect">
            <a:avLst/>
          </a:prstGeom>
        </p:spPr>
      </p:pic>
      <p:sp>
        <p:nvSpPr>
          <p:cNvPr id="7" name="Subtitle 6"/>
          <p:cNvSpPr>
            <a:spLocks noGrp="1"/>
          </p:cNvSpPr>
          <p:nvPr>
            <p:ph type="subTitle" idx="4294967295"/>
          </p:nvPr>
        </p:nvSpPr>
        <p:spPr>
          <a:xfrm>
            <a:off x="758226" y="3143251"/>
            <a:ext cx="3401945" cy="2371745"/>
          </a:xfrm>
        </p:spPr>
        <p:txBody>
          <a:bodyPr vert="horz" lIns="68580" tIns="34290" rIns="68580" bIns="34290" rtlCol="0" anchor="t">
            <a:normAutofit lnSpcReduction="10000"/>
          </a:bodyPr>
          <a:lstStyle/>
          <a:p>
            <a:pPr marL="0" indent="0" algn="ctr">
              <a:lnSpc>
                <a:spcPct val="90000"/>
              </a:lnSpc>
              <a:buNone/>
            </a:pPr>
            <a:endParaRPr lang="en-US" sz="1800" cap="all" dirty="0">
              <a:solidFill>
                <a:schemeClr val="accent1">
                  <a:lumMod val="60000"/>
                  <a:lumOff val="40000"/>
                </a:schemeClr>
              </a:solidFill>
            </a:endParaRPr>
          </a:p>
          <a:p>
            <a:pPr marL="0" indent="0" algn="ctr">
              <a:lnSpc>
                <a:spcPct val="90000"/>
              </a:lnSpc>
              <a:buNone/>
            </a:pPr>
            <a:r>
              <a:rPr lang="en-US" sz="2400" b="1" dirty="0">
                <a:solidFill>
                  <a:schemeClr val="bg1"/>
                </a:solidFill>
                <a:latin typeface="Calibri" panose="020F0502020204030204" pitchFamily="34" charset="0"/>
                <a:cs typeface="Calibri" panose="020F0502020204030204" pitchFamily="34" charset="0"/>
              </a:rPr>
              <a:t>Ana Beltran</a:t>
            </a:r>
          </a:p>
          <a:p>
            <a:pPr marL="0" indent="0" algn="ctr">
              <a:lnSpc>
                <a:spcPct val="90000"/>
              </a:lnSpc>
              <a:buNone/>
            </a:pPr>
            <a:r>
              <a:rPr lang="en-US" sz="2400" u="sng" cap="all" dirty="0">
                <a:solidFill>
                  <a:schemeClr val="bg1"/>
                </a:solidFill>
                <a:latin typeface="Calibri" panose="020F0502020204030204" pitchFamily="34" charset="0"/>
                <a:cs typeface="Calibri" panose="020F0502020204030204" pitchFamily="34" charset="0"/>
              </a:rPr>
              <a:t>abeltran@gu.org</a:t>
            </a:r>
            <a:r>
              <a:rPr lang="en-US" sz="2400" cap="all" dirty="0">
                <a:solidFill>
                  <a:schemeClr val="bg1"/>
                </a:solidFill>
                <a:latin typeface="Calibri" panose="020F0502020204030204" pitchFamily="34" charset="0"/>
                <a:cs typeface="Calibri" panose="020F0502020204030204" pitchFamily="34" charset="0"/>
              </a:rPr>
              <a:t>  </a:t>
            </a:r>
          </a:p>
          <a:p>
            <a:pPr marL="0" indent="0" algn="ctr">
              <a:lnSpc>
                <a:spcPct val="90000"/>
              </a:lnSpc>
              <a:buNone/>
            </a:pPr>
            <a:endParaRPr lang="en-US" sz="2400" cap="all" dirty="0">
              <a:solidFill>
                <a:schemeClr val="accent1">
                  <a:lumMod val="60000"/>
                  <a:lumOff val="40000"/>
                </a:schemeClr>
              </a:solidFill>
              <a:latin typeface="Calibri" panose="020F0502020204030204" pitchFamily="34" charset="0"/>
              <a:cs typeface="Calibri" panose="020F0502020204030204" pitchFamily="34" charset="0"/>
            </a:endParaRPr>
          </a:p>
          <a:p>
            <a:pPr marL="0" indent="0" algn="ctr">
              <a:lnSpc>
                <a:spcPct val="90000"/>
              </a:lnSpc>
              <a:buNone/>
            </a:pPr>
            <a:r>
              <a:rPr lang="en-US" sz="2400" b="1" dirty="0" err="1">
                <a:solidFill>
                  <a:schemeClr val="bg1"/>
                </a:solidFill>
                <a:latin typeface="Calibri" panose="020F0502020204030204" pitchFamily="34" charset="0"/>
                <a:cs typeface="Calibri" panose="020F0502020204030204" pitchFamily="34" charset="0"/>
              </a:rPr>
              <a:t>Jaia</a:t>
            </a:r>
            <a:r>
              <a:rPr lang="en-US" sz="2400" b="1" dirty="0">
                <a:solidFill>
                  <a:schemeClr val="bg1"/>
                </a:solidFill>
                <a:latin typeface="Calibri" panose="020F0502020204030204" pitchFamily="34" charset="0"/>
                <a:cs typeface="Calibri" panose="020F0502020204030204" pitchFamily="34" charset="0"/>
              </a:rPr>
              <a:t> Peterson Lent </a:t>
            </a:r>
          </a:p>
          <a:p>
            <a:pPr marL="0" indent="0" algn="ctr">
              <a:lnSpc>
                <a:spcPct val="90000"/>
              </a:lnSpc>
              <a:buNone/>
            </a:pPr>
            <a:r>
              <a:rPr lang="en-US" sz="2400" u="sng" cap="all" dirty="0">
                <a:solidFill>
                  <a:schemeClr val="bg1"/>
                </a:solidFill>
                <a:latin typeface="Calibri" panose="020F0502020204030204" pitchFamily="34" charset="0"/>
                <a:cs typeface="Calibri" panose="020F0502020204030204" pitchFamily="34" charset="0"/>
              </a:rPr>
              <a:t>jlent@gu.org</a:t>
            </a:r>
            <a:r>
              <a:rPr lang="en-US" sz="2400" cap="all" dirty="0">
                <a:solidFill>
                  <a:schemeClr val="bg1"/>
                </a:solidFill>
                <a:latin typeface="Calibri" panose="020F0502020204030204" pitchFamily="34" charset="0"/>
                <a:cs typeface="Calibri" panose="020F0502020204030204" pitchFamily="34" charset="0"/>
              </a:rPr>
              <a:t> </a:t>
            </a:r>
          </a:p>
          <a:p>
            <a:pPr marL="0" indent="0" algn="ctr">
              <a:lnSpc>
                <a:spcPct val="90000"/>
              </a:lnSpc>
              <a:buNone/>
            </a:pPr>
            <a:endParaRPr lang="en-US" sz="1050" cap="all" dirty="0">
              <a:solidFill>
                <a:schemeClr val="accent1">
                  <a:lumMod val="60000"/>
                  <a:lumOff val="40000"/>
                </a:schemeClr>
              </a:solidFill>
            </a:endParaRPr>
          </a:p>
        </p:txBody>
      </p:sp>
      <p:pic>
        <p:nvPicPr>
          <p:cNvPr id="4" name="Graphic 3">
            <a:extLst>
              <a:ext uri="{FF2B5EF4-FFF2-40B4-BE49-F238E27FC236}">
                <a16:creationId xmlns:a16="http://schemas.microsoft.com/office/drawing/2014/main" id="{805BBCD2-0FE6-4959-B583-198288B7167C}"/>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57950" y="4246383"/>
            <a:ext cx="1117545" cy="1117545"/>
          </a:xfrm>
          <a:prstGeom prst="rect">
            <a:avLst/>
          </a:prstGeom>
        </p:spPr>
      </p:pic>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7757032" y="1079047"/>
            <a:ext cx="628649" cy="575765"/>
          </a:xfrm>
        </p:spPr>
        <p:txBody>
          <a:bodyPr vert="horz" lIns="68580" tIns="34290" rIns="68580" bIns="34290" rtlCol="0" anchor="b">
            <a:normAutofit/>
          </a:bodyPr>
          <a:lstStyle/>
          <a:p>
            <a:pPr defTabSz="685800">
              <a:spcAft>
                <a:spcPts val="450"/>
              </a:spcAft>
              <a:defRPr/>
            </a:pPr>
            <a:fld id="{6650712C-A1DF-4388-80E6-D48132C300E5}" type="slidenum">
              <a:rPr lang="en-US">
                <a:solidFill>
                  <a:srgbClr val="FFFFFF"/>
                </a:solidFill>
                <a:latin typeface="Century Gothic" panose="020B0502020202020204"/>
              </a:rPr>
              <a:pPr defTabSz="685800">
                <a:spcAft>
                  <a:spcPts val="450"/>
                </a:spcAft>
                <a:defRPr/>
              </a:pPr>
              <a:t>50</a:t>
            </a:fld>
            <a:endParaRPr lang="en-US">
              <a:solidFill>
                <a:srgbClr val="FFFFFF"/>
              </a:solidFill>
              <a:latin typeface="Century Gothic" panose="020B0502020202020204"/>
            </a:endParaRPr>
          </a:p>
        </p:txBody>
      </p:sp>
    </p:spTree>
    <p:extLst>
      <p:ext uri="{BB962C8B-B14F-4D97-AF65-F5344CB8AC3E}">
        <p14:creationId xmlns:p14="http://schemas.microsoft.com/office/powerpoint/2010/main" val="258303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45660" y="2784145"/>
            <a:ext cx="8557146" cy="1733265"/>
          </a:xfrm>
        </p:spPr>
        <p:txBody>
          <a:bodyPr>
            <a:normAutofit fontScale="90000"/>
          </a:bodyPr>
          <a:lstStyle/>
          <a:p>
            <a:pPr>
              <a:lnSpc>
                <a:spcPct val="150000"/>
              </a:lnSpc>
              <a:defRPr/>
            </a:pPr>
            <a:r>
              <a:rPr lang="en-US" altLang="en-US" sz="3100" dirty="0">
                <a:solidFill>
                  <a:schemeClr val="tx1"/>
                </a:solidFill>
              </a:rPr>
              <a:t>Family Dynamics and the Impact of Kinship Care</a:t>
            </a:r>
            <a:r>
              <a:rPr lang="en-US" altLang="en-US" dirty="0">
                <a:solidFill>
                  <a:schemeClr val="tx1"/>
                </a:solidFill>
              </a:rPr>
              <a:t/>
            </a:r>
            <a:br>
              <a:rPr lang="en-US" altLang="en-US" dirty="0">
                <a:solidFill>
                  <a:schemeClr val="tx1"/>
                </a:solidFill>
              </a:rPr>
            </a:br>
            <a:r>
              <a:rPr lang="en-US" sz="1600" dirty="0">
                <a:solidFill>
                  <a:schemeClr val="tx1"/>
                </a:solidFill>
              </a:rPr>
              <a:t>Dr. Joseph Crumbley, LCSW</a:t>
            </a:r>
            <a:br>
              <a:rPr lang="en-US" sz="1600" dirty="0">
                <a:solidFill>
                  <a:schemeClr val="tx1"/>
                </a:solidFill>
              </a:rPr>
            </a:br>
            <a:r>
              <a:rPr lang="en-US" sz="1600" dirty="0">
                <a:solidFill>
                  <a:schemeClr val="tx1"/>
                </a:solidFill>
              </a:rPr>
              <a:t>www.drcrumbley.com</a:t>
            </a:r>
            <a:r>
              <a:rPr lang="en-US" dirty="0">
                <a:solidFill>
                  <a:schemeClr val="tx1"/>
                </a:solidFill>
              </a:rPr>
              <a:t/>
            </a:r>
            <a:br>
              <a:rPr lang="en-US" dirty="0">
                <a:solidFill>
                  <a:schemeClr val="tx1"/>
                </a:solidFill>
              </a:rPr>
            </a:br>
            <a:endParaRPr lang="en-US" altLang="en-US" dirty="0">
              <a:solidFill>
                <a:schemeClr val="tx1"/>
              </a:solidFill>
            </a:endParaRPr>
          </a:p>
        </p:txBody>
      </p:sp>
    </p:spTree>
    <p:extLst>
      <p:ext uri="{BB962C8B-B14F-4D97-AF65-F5344CB8AC3E}">
        <p14:creationId xmlns:p14="http://schemas.microsoft.com/office/powerpoint/2010/main" val="948502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88" y="381000"/>
            <a:ext cx="7543800" cy="765412"/>
          </a:xfrm>
        </p:spPr>
        <p:txBody>
          <a:bodyPr/>
          <a:lstStyle/>
          <a:p>
            <a:pPr algn="ctr">
              <a:defRPr/>
            </a:pPr>
            <a:r>
              <a:rPr lang="en-US" sz="3200" u="sng" dirty="0">
                <a:solidFill>
                  <a:schemeClr val="tx1"/>
                </a:solidFill>
              </a:rPr>
              <a:t>Genogram of Kinship Family</a:t>
            </a:r>
          </a:p>
        </p:txBody>
      </p:sp>
      <p:pic>
        <p:nvPicPr>
          <p:cNvPr id="19" name="Picture 18" descr="Sample family of child in kinship care. See slide notes for full details. ">
            <a:extLst>
              <a:ext uri="{FF2B5EF4-FFF2-40B4-BE49-F238E27FC236}">
                <a16:creationId xmlns:a16="http://schemas.microsoft.com/office/drawing/2014/main" id="{7DD15C93-57DC-4094-8C52-F12799BA50BE}"/>
              </a:ext>
            </a:extLst>
          </p:cNvPr>
          <p:cNvPicPr>
            <a:picLocks noChangeAspect="1"/>
          </p:cNvPicPr>
          <p:nvPr/>
        </p:nvPicPr>
        <p:blipFill>
          <a:blip r:embed="rId3"/>
          <a:stretch>
            <a:fillRect/>
          </a:stretch>
        </p:blipFill>
        <p:spPr>
          <a:xfrm>
            <a:off x="1542025" y="1146412"/>
            <a:ext cx="6059949" cy="4858933"/>
          </a:xfrm>
          <a:prstGeom prst="rect">
            <a:avLst/>
          </a:prstGeom>
        </p:spPr>
      </p:pic>
    </p:spTree>
    <p:extLst>
      <p:ext uri="{BB962C8B-B14F-4D97-AF65-F5344CB8AC3E}">
        <p14:creationId xmlns:p14="http://schemas.microsoft.com/office/powerpoint/2010/main" val="1973660538"/>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88" y="371901"/>
            <a:ext cx="7543800" cy="747215"/>
          </a:xfrm>
        </p:spPr>
        <p:txBody>
          <a:bodyPr/>
          <a:lstStyle/>
          <a:p>
            <a:pPr algn="ctr">
              <a:defRPr/>
            </a:pPr>
            <a:r>
              <a:rPr lang="en-US" sz="3200" u="sng" dirty="0">
                <a:solidFill>
                  <a:schemeClr val="tx1"/>
                </a:solidFill>
              </a:rPr>
              <a:t>Genogram of Kinship Family Changes</a:t>
            </a:r>
          </a:p>
        </p:txBody>
      </p:sp>
      <p:pic>
        <p:nvPicPr>
          <p:cNvPr id="3" name="Picture 2" descr="Sample family of kinship care where I.C. is shifted to the care of an aunt. See slide note for full details.">
            <a:extLst>
              <a:ext uri="{FF2B5EF4-FFF2-40B4-BE49-F238E27FC236}">
                <a16:creationId xmlns:a16="http://schemas.microsoft.com/office/drawing/2014/main" id="{2EC804F6-CC0A-44A0-A79D-83C111552B58}"/>
              </a:ext>
            </a:extLst>
          </p:cNvPr>
          <p:cNvPicPr>
            <a:picLocks noChangeAspect="1"/>
          </p:cNvPicPr>
          <p:nvPr/>
        </p:nvPicPr>
        <p:blipFill>
          <a:blip r:embed="rId3"/>
          <a:stretch>
            <a:fillRect/>
          </a:stretch>
        </p:blipFill>
        <p:spPr>
          <a:xfrm>
            <a:off x="1403913" y="1295400"/>
            <a:ext cx="6059949" cy="4944285"/>
          </a:xfrm>
          <a:prstGeom prst="rect">
            <a:avLst/>
          </a:prstGeom>
        </p:spPr>
      </p:pic>
    </p:spTree>
    <p:extLst>
      <p:ext uri="{BB962C8B-B14F-4D97-AF65-F5344CB8AC3E}">
        <p14:creationId xmlns:p14="http://schemas.microsoft.com/office/powerpoint/2010/main" val="2392782143"/>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04" y="837062"/>
            <a:ext cx="7543800" cy="914400"/>
          </a:xfrm>
        </p:spPr>
        <p:txBody>
          <a:bodyPr/>
          <a:lstStyle/>
          <a:p>
            <a:pPr algn="ctr">
              <a:defRPr/>
            </a:pPr>
            <a:r>
              <a:rPr lang="en-US" sz="3200" dirty="0">
                <a:solidFill>
                  <a:schemeClr val="tx1"/>
                </a:solidFill>
              </a:rPr>
              <a:t>How Kinship Care </a:t>
            </a:r>
            <a:br>
              <a:rPr lang="en-US" sz="3200" dirty="0">
                <a:solidFill>
                  <a:schemeClr val="tx1"/>
                </a:solidFill>
              </a:rPr>
            </a:br>
            <a:r>
              <a:rPr lang="en-US" sz="3200" u="sng" dirty="0">
                <a:solidFill>
                  <a:schemeClr val="tx1"/>
                </a:solidFill>
              </a:rPr>
              <a:t>Changes Family Dynamics Pre-</a:t>
            </a:r>
            <a:r>
              <a:rPr lang="en-US" sz="3200" u="sng" dirty="0" err="1">
                <a:solidFill>
                  <a:schemeClr val="tx1"/>
                </a:solidFill>
              </a:rPr>
              <a:t>Exisiting</a:t>
            </a:r>
            <a:endParaRPr lang="en-US" sz="3200" u="sng" dirty="0">
              <a:solidFill>
                <a:schemeClr val="tx1"/>
              </a:solidFill>
            </a:endParaRPr>
          </a:p>
        </p:txBody>
      </p:sp>
      <p:sp>
        <p:nvSpPr>
          <p:cNvPr id="4" name="TextBox 3"/>
          <p:cNvSpPr txBox="1">
            <a:spLocks noChangeArrowheads="1"/>
          </p:cNvSpPr>
          <p:nvPr/>
        </p:nvSpPr>
        <p:spPr bwMode="auto">
          <a:xfrm>
            <a:off x="609600" y="2362200"/>
            <a:ext cx="8153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Placing Children in Kinship Care changes </a:t>
            </a:r>
            <a:r>
              <a:rPr kumimoji="0" lang="en-US" altLang="en-US" sz="2200" b="1" i="0" u="none" strike="noStrike" kern="1200" cap="none" spc="0" normalizeH="0" baseline="0" noProof="0" dirty="0">
                <a:ln>
                  <a:noFill/>
                </a:ln>
                <a:solidFill>
                  <a:prstClr val="white"/>
                </a:solidFill>
                <a:effectLst/>
                <a:uLnTx/>
                <a:uFillTx/>
                <a:latin typeface="Palatino Linotype"/>
                <a:ea typeface="+mn-ea"/>
                <a:cs typeface="+mn-cs"/>
              </a:rPr>
              <a:t>PRE-EXISTING:</a:t>
            </a:r>
          </a:p>
        </p:txBody>
      </p:sp>
      <p:sp>
        <p:nvSpPr>
          <p:cNvPr id="6" name="TextBox 5"/>
          <p:cNvSpPr txBox="1">
            <a:spLocks noChangeArrowheads="1"/>
          </p:cNvSpPr>
          <p:nvPr/>
        </p:nvSpPr>
        <p:spPr bwMode="auto">
          <a:xfrm>
            <a:off x="1351128" y="3124200"/>
            <a:ext cx="27128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Relationships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Responsibilities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Roles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Accountability</a:t>
            </a:r>
          </a:p>
        </p:txBody>
      </p:sp>
      <p:sp>
        <p:nvSpPr>
          <p:cNvPr id="7" name="TextBox 6"/>
          <p:cNvSpPr txBox="1">
            <a:spLocks noChangeArrowheads="1"/>
          </p:cNvSpPr>
          <p:nvPr/>
        </p:nvSpPr>
        <p:spPr bwMode="auto">
          <a:xfrm>
            <a:off x="4686300" y="3124200"/>
            <a:ext cx="3390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Power</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Status</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Authority</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white"/>
                </a:solidFill>
                <a:effectLst/>
                <a:uLnTx/>
                <a:uFillTx/>
                <a:latin typeface="Palatino Linotype"/>
                <a:ea typeface="+mn-ea"/>
                <a:cs typeface="+mn-cs"/>
              </a:rPr>
              <a:t>Loyalties</a:t>
            </a:r>
          </a:p>
        </p:txBody>
      </p:sp>
    </p:spTree>
    <p:extLst>
      <p:ext uri="{BB962C8B-B14F-4D97-AF65-F5344CB8AC3E}">
        <p14:creationId xmlns:p14="http://schemas.microsoft.com/office/powerpoint/2010/main" val="313301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133901"/>
            <a:ext cx="7543800" cy="914400"/>
          </a:xfrm>
        </p:spPr>
        <p:txBody>
          <a:bodyPr/>
          <a:lstStyle/>
          <a:p>
            <a:pPr algn="ctr">
              <a:defRPr/>
            </a:pPr>
            <a:r>
              <a:rPr lang="en-US" sz="3200" dirty="0">
                <a:solidFill>
                  <a:schemeClr val="tx1"/>
                </a:solidFill>
              </a:rPr>
              <a:t>How Kinship Care </a:t>
            </a:r>
            <a:br>
              <a:rPr lang="en-US" sz="3200" dirty="0">
                <a:solidFill>
                  <a:schemeClr val="tx1"/>
                </a:solidFill>
              </a:rPr>
            </a:br>
            <a:r>
              <a:rPr lang="en-US" sz="3200" u="sng" dirty="0">
                <a:solidFill>
                  <a:schemeClr val="tx1"/>
                </a:solidFill>
              </a:rPr>
              <a:t>Changes Family Dynamics </a:t>
            </a:r>
          </a:p>
        </p:txBody>
      </p:sp>
      <p:sp>
        <p:nvSpPr>
          <p:cNvPr id="4" name="Content Placeholder 3"/>
          <p:cNvSpPr>
            <a:spLocks noGrp="1"/>
          </p:cNvSpPr>
          <p:nvPr>
            <p:ph idx="1"/>
          </p:nvPr>
        </p:nvSpPr>
        <p:spPr>
          <a:xfrm>
            <a:off x="971550" y="3053686"/>
            <a:ext cx="7334250" cy="2500952"/>
          </a:xfrm>
        </p:spPr>
        <p:txBody>
          <a:bodyPr/>
          <a:lstStyle/>
          <a:p>
            <a:pPr marL="0" indent="0" algn="ctr">
              <a:buFont typeface="Wingdings 3" panose="05040102010807070707" pitchFamily="18" charset="2"/>
              <a:buNone/>
            </a:pPr>
            <a:r>
              <a:rPr lang="en-US" altLang="en-US" sz="2400" dirty="0">
                <a:solidFill>
                  <a:schemeClr val="tx1"/>
                </a:solidFill>
              </a:rPr>
              <a:t>Family Members often assume they have the same</a:t>
            </a:r>
          </a:p>
          <a:p>
            <a:pPr marL="0" indent="0" algn="ctr">
              <a:buFont typeface="Wingdings 3" panose="05040102010807070707" pitchFamily="18" charset="2"/>
              <a:buNone/>
            </a:pPr>
            <a:r>
              <a:rPr lang="en-US" altLang="en-US" sz="2400" b="1" dirty="0">
                <a:solidFill>
                  <a:schemeClr val="tx1"/>
                </a:solidFill>
              </a:rPr>
              <a:t>Rights, Entitlements and Privileges </a:t>
            </a:r>
          </a:p>
          <a:p>
            <a:pPr marL="0" indent="0" algn="ctr">
              <a:buFont typeface="Wingdings 3" panose="05040102010807070707" pitchFamily="18" charset="2"/>
              <a:buNone/>
            </a:pPr>
            <a:r>
              <a:rPr lang="en-US" altLang="en-US" sz="2400" dirty="0">
                <a:solidFill>
                  <a:schemeClr val="tx1"/>
                </a:solidFill>
              </a:rPr>
              <a:t>they had </a:t>
            </a:r>
            <a:r>
              <a:rPr lang="en-US" altLang="en-US" sz="2400" b="1" dirty="0">
                <a:solidFill>
                  <a:schemeClr val="tx1"/>
                </a:solidFill>
              </a:rPr>
              <a:t>PRIOR TO </a:t>
            </a:r>
            <a:r>
              <a:rPr lang="en-US" altLang="en-US" sz="2400" dirty="0">
                <a:solidFill>
                  <a:schemeClr val="tx1"/>
                </a:solidFill>
              </a:rPr>
              <a:t>the child’s</a:t>
            </a:r>
            <a:r>
              <a:rPr lang="en-US" altLang="en-US" sz="2400" b="1" dirty="0">
                <a:solidFill>
                  <a:schemeClr val="tx1"/>
                </a:solidFill>
              </a:rPr>
              <a:t> </a:t>
            </a:r>
            <a:r>
              <a:rPr lang="en-US" altLang="en-US" sz="2400" dirty="0">
                <a:solidFill>
                  <a:schemeClr val="tx1"/>
                </a:solidFill>
              </a:rPr>
              <a:t>placement</a:t>
            </a:r>
          </a:p>
          <a:p>
            <a:pPr marL="0" indent="0">
              <a:buFont typeface="Wingdings 3" panose="05040102010807070707" pitchFamily="18" charset="2"/>
              <a:buNone/>
            </a:pPr>
            <a:endParaRPr lang="en-US" altLang="en-US" dirty="0"/>
          </a:p>
          <a:p>
            <a:pPr marL="0" indent="0">
              <a:buFont typeface="Wingdings 3" panose="05040102010807070707" pitchFamily="18" charset="2"/>
              <a:buNone/>
            </a:pPr>
            <a:endParaRPr lang="en-US" altLang="en-US" dirty="0"/>
          </a:p>
          <a:p>
            <a:pPr marL="0" indent="0">
              <a:buFont typeface="Wingdings 3" panose="05040102010807070707" pitchFamily="18" charset="2"/>
              <a:buNone/>
            </a:pPr>
            <a:endParaRPr lang="en-US" altLang="en-US" dirty="0"/>
          </a:p>
          <a:p>
            <a:pPr marL="0" indent="0">
              <a:buFont typeface="Wingdings 3" panose="05040102010807070707" pitchFamily="18" charset="2"/>
              <a:buNone/>
            </a:pPr>
            <a:endParaRPr lang="en-US" altLang="en-US" dirty="0"/>
          </a:p>
        </p:txBody>
      </p:sp>
    </p:spTree>
    <p:extLst>
      <p:ext uri="{BB962C8B-B14F-4D97-AF65-F5344CB8AC3E}">
        <p14:creationId xmlns:p14="http://schemas.microsoft.com/office/powerpoint/2010/main" val="307351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666746"/>
            <a:ext cx="8175009" cy="1162053"/>
          </a:xfrm>
        </p:spPr>
        <p:txBody>
          <a:bodyPr/>
          <a:lstStyle/>
          <a:p>
            <a:pPr algn="ctr"/>
            <a:r>
              <a:rPr lang="en-US" sz="3200" dirty="0"/>
              <a:t>Mapping Changes in </a:t>
            </a:r>
            <a:r>
              <a:rPr lang="en-US" sz="3200" u="sng" dirty="0"/>
              <a:t/>
            </a:r>
            <a:br>
              <a:rPr lang="en-US" sz="3200" u="sng" dirty="0"/>
            </a:br>
            <a:r>
              <a:rPr lang="en-US" sz="3200" u="sng" dirty="0"/>
              <a:t>Family Dynamics Can Identify</a:t>
            </a:r>
            <a:r>
              <a:rPr lang="en-US" sz="3200" dirty="0"/>
              <a:t>:</a:t>
            </a:r>
          </a:p>
        </p:txBody>
      </p:sp>
      <p:sp>
        <p:nvSpPr>
          <p:cNvPr id="8" name="Content Placeholder 7"/>
          <p:cNvSpPr>
            <a:spLocks noGrp="1"/>
          </p:cNvSpPr>
          <p:nvPr>
            <p:ph idx="1"/>
          </p:nvPr>
        </p:nvSpPr>
        <p:spPr>
          <a:xfrm>
            <a:off x="3063923" y="2057400"/>
            <a:ext cx="4483289" cy="3225800"/>
          </a:xfrm>
        </p:spPr>
        <p:txBody>
          <a:bodyPr>
            <a:normAutofit/>
          </a:bodyPr>
          <a:lstStyle/>
          <a:p>
            <a:pPr>
              <a:buFont typeface="Wingdings" panose="05000000000000000000" pitchFamily="2" charset="2"/>
              <a:buChar char="q"/>
            </a:pPr>
            <a:r>
              <a:rPr lang="en-US" altLang="en-US" sz="2800" dirty="0">
                <a:solidFill>
                  <a:schemeClr val="tx1"/>
                </a:solidFill>
              </a:rPr>
              <a:t>Re-alignments</a:t>
            </a:r>
          </a:p>
          <a:p>
            <a:pPr>
              <a:buFont typeface="Wingdings" panose="05000000000000000000" pitchFamily="2" charset="2"/>
              <a:buChar char="q"/>
            </a:pPr>
            <a:r>
              <a:rPr lang="en-US" altLang="en-US" sz="2800" dirty="0">
                <a:solidFill>
                  <a:schemeClr val="tx1"/>
                </a:solidFill>
              </a:rPr>
              <a:t>Resistance</a:t>
            </a:r>
          </a:p>
          <a:p>
            <a:pPr>
              <a:buFont typeface="Wingdings" panose="05000000000000000000" pitchFamily="2" charset="2"/>
              <a:buChar char="q"/>
            </a:pPr>
            <a:r>
              <a:rPr lang="en-US" altLang="en-US" sz="2800" dirty="0">
                <a:solidFill>
                  <a:schemeClr val="tx1"/>
                </a:solidFill>
              </a:rPr>
              <a:t>Sabotage</a:t>
            </a:r>
          </a:p>
          <a:p>
            <a:pPr>
              <a:buFont typeface="Wingdings" panose="05000000000000000000" pitchFamily="2" charset="2"/>
              <a:buChar char="q"/>
            </a:pPr>
            <a:r>
              <a:rPr lang="en-US" altLang="en-US" sz="2800" dirty="0">
                <a:solidFill>
                  <a:schemeClr val="tx1"/>
                </a:solidFill>
              </a:rPr>
              <a:t>Collusion</a:t>
            </a:r>
          </a:p>
          <a:p>
            <a:pPr>
              <a:buFont typeface="Wingdings" panose="05000000000000000000" pitchFamily="2" charset="2"/>
              <a:buChar char="q"/>
            </a:pPr>
            <a:r>
              <a:rPr lang="en-US" altLang="en-US" sz="2800" dirty="0">
                <a:solidFill>
                  <a:schemeClr val="tx1"/>
                </a:solidFill>
              </a:rPr>
              <a:t>Where buy-in is needed</a:t>
            </a:r>
          </a:p>
          <a:p>
            <a:pPr>
              <a:buFont typeface="Wingdings" panose="05000000000000000000" pitchFamily="2" charset="2"/>
              <a:buChar char="q"/>
            </a:pPr>
            <a:r>
              <a:rPr lang="en-US" altLang="en-US" sz="2800" dirty="0">
                <a:solidFill>
                  <a:schemeClr val="tx1"/>
                </a:solidFill>
              </a:rPr>
              <a:t>Losses</a:t>
            </a:r>
          </a:p>
        </p:txBody>
      </p:sp>
    </p:spTree>
    <p:extLst>
      <p:ext uri="{BB962C8B-B14F-4D97-AF65-F5344CB8AC3E}">
        <p14:creationId xmlns:p14="http://schemas.microsoft.com/office/powerpoint/2010/main" val="1127249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000"/>
                                        <p:tgtEl>
                                          <p:spTgt spid="8">
                                            <p:txEl>
                                              <p:pRg st="1" end="1"/>
                                            </p:txEl>
                                          </p:spTgt>
                                        </p:tgtEl>
                                      </p:cBhvr>
                                    </p:animEffect>
                                    <p:anim calcmode="lin" valueType="num">
                                      <p:cBhvr>
                                        <p:cTn id="15"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anim calcmode="lin" valueType="num">
                                      <p:cBhvr>
                                        <p:cTn id="22"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anim calcmode="lin" valueType="num">
                                      <p:cBhvr>
                                        <p:cTn id="29"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2000"/>
                                        <p:tgtEl>
                                          <p:spTgt spid="8">
                                            <p:txEl>
                                              <p:pRg st="4" end="4"/>
                                            </p:txEl>
                                          </p:spTgt>
                                        </p:tgtEl>
                                      </p:cBhvr>
                                    </p:animEffect>
                                    <p:anim calcmode="lin" valueType="num">
                                      <p:cBhvr>
                                        <p:cTn id="36"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2000"/>
                                        <p:tgtEl>
                                          <p:spTgt spid="8">
                                            <p:txEl>
                                              <p:pRg st="5" end="5"/>
                                            </p:txEl>
                                          </p:spTgt>
                                        </p:tgtEl>
                                      </p:cBhvr>
                                    </p:animEffect>
                                    <p:anim calcmode="lin" valueType="num">
                                      <p:cBhvr>
                                        <p:cTn id="43"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11379"/>
            <a:ext cx="7772400" cy="1429725"/>
          </a:xfrm>
        </p:spPr>
        <p:txBody>
          <a:bodyPr/>
          <a:lstStyle/>
          <a:p>
            <a:r>
              <a:rPr lang="en-US" cap="none" dirty="0">
                <a:solidFill>
                  <a:schemeClr val="tx1"/>
                </a:solidFill>
                <a:latin typeface="Knockout 31 Junior Middlewt" panose="02000503050000020004" pitchFamily="50" charset="0"/>
              </a:rPr>
              <a:t>Module # 4</a:t>
            </a:r>
            <a:r>
              <a:rPr lang="en-US" cap="none" dirty="0">
                <a:latin typeface="Knockout 31 Junior Middlewt" panose="02000503050000020004" pitchFamily="50" charset="0"/>
              </a:rPr>
              <a:t/>
            </a:r>
            <a:br>
              <a:rPr lang="en-US" cap="none" dirty="0">
                <a:latin typeface="Knockout 31 Junior Middlewt" panose="02000503050000020004" pitchFamily="50" charset="0"/>
              </a:rPr>
            </a:br>
            <a:endParaRPr lang="en-US" cap="none" dirty="0">
              <a:latin typeface="Knockout 31 Junior Middlewt" panose="02000503050000020004" pitchFamily="50" charset="0"/>
            </a:endParaRPr>
          </a:p>
        </p:txBody>
      </p:sp>
      <p:sp>
        <p:nvSpPr>
          <p:cNvPr id="6" name="Subtitle 5"/>
          <p:cNvSpPr>
            <a:spLocks noGrp="1"/>
          </p:cNvSpPr>
          <p:nvPr>
            <p:ph type="subTitle" idx="1"/>
          </p:nvPr>
        </p:nvSpPr>
        <p:spPr>
          <a:xfrm>
            <a:off x="685800" y="3029804"/>
            <a:ext cx="7772400" cy="1487606"/>
          </a:xfrm>
          <a:ln>
            <a:noFill/>
          </a:ln>
        </p:spPr>
        <p:txBody>
          <a:bodyPr/>
          <a:lstStyle/>
          <a:p>
            <a:endParaRPr lang="en-US" sz="3200" dirty="0"/>
          </a:p>
          <a:p>
            <a:r>
              <a:rPr lang="en-US" sz="3200" dirty="0"/>
              <a:t>LOYALTY</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3CCE6-3D7D-AC46-9877-BAC74626ABE8}" type="slidenum">
              <a:rPr kumimoji="0" lang="en-US" sz="1000" b="0" i="0" u="none" strike="noStrike" kern="1200" cap="none" spc="0" normalizeH="0" baseline="0" noProof="0" smtClean="0">
                <a:ln>
                  <a:noFill/>
                </a:ln>
                <a:solidFill>
                  <a:srgbClr val="ACCBF9">
                    <a:shade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rgbClr val="ACCBF9">
                  <a:shade val="50000"/>
                </a:srgbClr>
              </a:solidFill>
              <a:effectLst/>
              <a:uLnTx/>
              <a:uFillTx/>
              <a:latin typeface="Arial"/>
              <a:ea typeface="+mn-ea"/>
              <a:cs typeface="+mn-cs"/>
            </a:endParaRPr>
          </a:p>
        </p:txBody>
      </p:sp>
    </p:spTree>
    <p:extLst>
      <p:ext uri="{BB962C8B-B14F-4D97-AF65-F5344CB8AC3E}">
        <p14:creationId xmlns:p14="http://schemas.microsoft.com/office/powerpoint/2010/main" val="205363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429"/>
          </a:xfrm>
        </p:spPr>
        <p:txBody>
          <a:bodyPr/>
          <a:lstStyle/>
          <a:p>
            <a:pPr>
              <a:defRPr/>
            </a:pPr>
            <a:r>
              <a:rPr lang="en-US" sz="3200" dirty="0">
                <a:solidFill>
                  <a:srgbClr val="FFFFFF"/>
                </a:solidFill>
              </a:rPr>
              <a:t>Genogram of Shifting Loyalties</a:t>
            </a:r>
            <a:endParaRPr lang="en-US" sz="3200" dirty="0"/>
          </a:p>
        </p:txBody>
      </p:sp>
      <p:pic>
        <p:nvPicPr>
          <p:cNvPr id="3" name="Picture 2" descr="Sample family of kinship care with agencies and authorities. See slide notes for full details. ">
            <a:extLst>
              <a:ext uri="{FF2B5EF4-FFF2-40B4-BE49-F238E27FC236}">
                <a16:creationId xmlns:a16="http://schemas.microsoft.com/office/drawing/2014/main" id="{F12E138F-87EB-4386-BD52-FB7CE14C7C5E}"/>
              </a:ext>
            </a:extLst>
          </p:cNvPr>
          <p:cNvPicPr>
            <a:picLocks noChangeAspect="1"/>
          </p:cNvPicPr>
          <p:nvPr/>
        </p:nvPicPr>
        <p:blipFill>
          <a:blip r:embed="rId3"/>
          <a:stretch>
            <a:fillRect/>
          </a:stretch>
        </p:blipFill>
        <p:spPr>
          <a:xfrm>
            <a:off x="411119" y="1115367"/>
            <a:ext cx="8321761" cy="4627265"/>
          </a:xfrm>
          <a:prstGeom prst="rect">
            <a:avLst/>
          </a:prstGeom>
        </p:spPr>
      </p:pic>
    </p:spTree>
    <p:extLst>
      <p:ext uri="{BB962C8B-B14F-4D97-AF65-F5344CB8AC3E}">
        <p14:creationId xmlns:p14="http://schemas.microsoft.com/office/powerpoint/2010/main" val="1825727340"/>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429"/>
          </a:xfrm>
        </p:spPr>
        <p:txBody>
          <a:bodyPr/>
          <a:lstStyle/>
          <a:p>
            <a:pPr>
              <a:defRPr/>
            </a:pPr>
            <a:r>
              <a:rPr lang="en-US" sz="3200" dirty="0">
                <a:solidFill>
                  <a:srgbClr val="FFFFFF"/>
                </a:solidFill>
              </a:rPr>
              <a:t>Genogram of Shifting Loyalties</a:t>
            </a:r>
            <a:endParaRPr lang="en-US" sz="3200" dirty="0"/>
          </a:p>
        </p:txBody>
      </p:sp>
      <p:pic>
        <p:nvPicPr>
          <p:cNvPr id="3" name="Picture 2" descr="Sample family of kinship care with agencies and authorities. See slide notes for full details. ">
            <a:extLst>
              <a:ext uri="{FF2B5EF4-FFF2-40B4-BE49-F238E27FC236}">
                <a16:creationId xmlns:a16="http://schemas.microsoft.com/office/drawing/2014/main" id="{79A51048-B8B4-4294-9284-400D869B50A6}"/>
              </a:ext>
            </a:extLst>
          </p:cNvPr>
          <p:cNvPicPr>
            <a:picLocks noChangeAspect="1"/>
          </p:cNvPicPr>
          <p:nvPr/>
        </p:nvPicPr>
        <p:blipFill>
          <a:blip r:embed="rId3"/>
          <a:stretch>
            <a:fillRect/>
          </a:stretch>
        </p:blipFill>
        <p:spPr>
          <a:xfrm>
            <a:off x="401974" y="1106222"/>
            <a:ext cx="8340051" cy="4645555"/>
          </a:xfrm>
          <a:prstGeom prst="rect">
            <a:avLst/>
          </a:prstGeom>
        </p:spPr>
      </p:pic>
    </p:spTree>
    <p:extLst>
      <p:ext uri="{BB962C8B-B14F-4D97-AF65-F5344CB8AC3E}">
        <p14:creationId xmlns:p14="http://schemas.microsoft.com/office/powerpoint/2010/main" val="24257059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2 of 9</a:t>
            </a:r>
            <a:endParaRPr lang="en-US" sz="2800" dirty="0"/>
          </a:p>
        </p:txBody>
      </p:sp>
      <p:sp>
        <p:nvSpPr>
          <p:cNvPr id="3" name="Content Placeholder 2"/>
          <p:cNvSpPr>
            <a:spLocks noGrp="1"/>
          </p:cNvSpPr>
          <p:nvPr>
            <p:ph idx="1"/>
          </p:nvPr>
        </p:nvSpPr>
        <p:spPr>
          <a:xfrm>
            <a:off x="304800" y="1600201"/>
            <a:ext cx="8534400" cy="3886200"/>
          </a:xfrm>
        </p:spPr>
        <p:txBody>
          <a:bodyPr>
            <a:normAutofit lnSpcReduction="10000"/>
          </a:bodyPr>
          <a:lstStyle/>
          <a:p>
            <a:pPr marL="0" indent="0" algn="ctr">
              <a:buNone/>
            </a:pPr>
            <a:r>
              <a:rPr lang="en-US" sz="3800" dirty="0"/>
              <a:t>Section Titles</a:t>
            </a:r>
          </a:p>
          <a:p>
            <a:pPr marL="0" indent="0">
              <a:buNone/>
            </a:pPr>
            <a:endParaRPr lang="en-US" dirty="0"/>
          </a:p>
          <a:p>
            <a:pPr marL="0" indent="0">
              <a:buNone/>
            </a:pPr>
            <a:r>
              <a:rPr lang="en-US" dirty="0"/>
              <a:t>Sec. 1: Short Title</a:t>
            </a:r>
          </a:p>
          <a:p>
            <a:pPr marL="0" indent="0">
              <a:buNone/>
            </a:pPr>
            <a:r>
              <a:rPr lang="en-US" dirty="0"/>
              <a:t>Sec. 2: Findings</a:t>
            </a:r>
          </a:p>
          <a:p>
            <a:pPr marL="0" indent="0">
              <a:buNone/>
            </a:pPr>
            <a:r>
              <a:rPr lang="en-US" dirty="0"/>
              <a:t>Sec. 3: Advisory council, required activities, deliverables and public input</a:t>
            </a:r>
          </a:p>
          <a:p>
            <a:pPr marL="0" indent="0">
              <a:buNone/>
            </a:pPr>
            <a:r>
              <a:rPr lang="en-US" dirty="0"/>
              <a:t>Sec. 4: Definitions</a:t>
            </a:r>
          </a:p>
          <a:p>
            <a:pPr marL="0" indent="0">
              <a:buNone/>
            </a:pPr>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6</a:t>
            </a:fld>
            <a:endParaRPr lang="en-US" dirty="0"/>
          </a:p>
        </p:txBody>
      </p:sp>
    </p:spTree>
    <p:extLst>
      <p:ext uri="{BB962C8B-B14F-4D97-AF65-F5344CB8AC3E}">
        <p14:creationId xmlns:p14="http://schemas.microsoft.com/office/powerpoint/2010/main" val="172776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Facilitated Discussion</a:t>
            </a:r>
          </a:p>
        </p:txBody>
      </p:sp>
      <p:sp>
        <p:nvSpPr>
          <p:cNvPr id="3" name="Content Placeholder 2"/>
          <p:cNvSpPr>
            <a:spLocks noGrp="1"/>
          </p:cNvSpPr>
          <p:nvPr>
            <p:ph idx="1"/>
          </p:nvPr>
        </p:nvSpPr>
        <p:spPr/>
        <p:txBody>
          <a:bodyPr>
            <a:normAutofit fontScale="77500" lnSpcReduction="20000"/>
          </a:bodyPr>
          <a:lstStyle/>
          <a:p>
            <a:r>
              <a:rPr lang="en-US" dirty="0"/>
              <a:t>What are key opportunities for the Grandparent Act to support </a:t>
            </a:r>
            <a:r>
              <a:rPr lang="en-US" dirty="0" err="1"/>
              <a:t>grandfamilies</a:t>
            </a:r>
            <a:r>
              <a:rPr lang="en-US" dirty="0"/>
              <a:t>? </a:t>
            </a:r>
          </a:p>
          <a:p>
            <a:r>
              <a:rPr lang="en-US" dirty="0"/>
              <a:t>How are the needs of grandparents influenced by differing experiences in the role? </a:t>
            </a:r>
          </a:p>
          <a:p>
            <a:r>
              <a:rPr lang="en-US" dirty="0"/>
              <a:t>How does the age, gender, ethnicity, socioeconomic status, employment, physical and mental health, and other attributes of the grandparent affect their experience and support needs? </a:t>
            </a:r>
          </a:p>
          <a:p>
            <a:r>
              <a:rPr lang="en-US" dirty="0"/>
              <a:t>What types of information, resources and best practices are of most benefit to grandparents and older relatives in meeting their caregiving responsibilities? </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8372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609601"/>
            <a:ext cx="7772400" cy="4876800"/>
          </a:xfrm>
        </p:spPr>
        <p:txBody>
          <a:bodyPr/>
          <a:lstStyle/>
          <a:p>
            <a:pPr algn="ctr"/>
            <a:r>
              <a:rPr lang="en-US" sz="4400" dirty="0"/>
              <a:t/>
            </a:r>
            <a:br>
              <a:rPr lang="en-US" sz="4400" dirty="0"/>
            </a:br>
            <a:r>
              <a:rPr lang="en-US" sz="4400" dirty="0"/>
              <a:t>On a Break</a:t>
            </a:r>
            <a:br>
              <a:rPr lang="en-US" sz="4400" dirty="0"/>
            </a:br>
            <a:r>
              <a:rPr lang="en-US" sz="10000" dirty="0"/>
              <a:t/>
            </a:r>
            <a:br>
              <a:rPr lang="en-US" sz="10000" dirty="0"/>
            </a:br>
            <a:r>
              <a:rPr lang="en-US" sz="4400" dirty="0"/>
              <a:t>we will return shortly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567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057275"/>
          </a:xfrm>
        </p:spPr>
        <p:txBody>
          <a:bodyPr/>
          <a:lstStyle/>
          <a:p>
            <a:r>
              <a:rPr lang="en-US" dirty="0"/>
              <a:t>Public Comment Period</a:t>
            </a:r>
          </a:p>
        </p:txBody>
      </p:sp>
      <p:sp>
        <p:nvSpPr>
          <p:cNvPr id="3" name="Rectangle 2"/>
          <p:cNvSpPr/>
          <p:nvPr/>
        </p:nvSpPr>
        <p:spPr>
          <a:xfrm>
            <a:off x="685800" y="4070816"/>
            <a:ext cx="7315200" cy="923330"/>
          </a:xfrm>
          <a:prstGeom prst="rect">
            <a:avLst/>
          </a:prstGeom>
        </p:spPr>
        <p:txBody>
          <a:bodyPr wrap="square">
            <a:spAutoFit/>
          </a:bodyPr>
          <a:lstStyle/>
          <a:p>
            <a:r>
              <a:rPr lang="fr-FR" dirty="0"/>
              <a:t>If </a:t>
            </a:r>
            <a:r>
              <a:rPr lang="fr-FR" dirty="0" err="1"/>
              <a:t>you</a:t>
            </a:r>
            <a:r>
              <a:rPr lang="fr-FR" dirty="0"/>
              <a:t> are </a:t>
            </a:r>
            <a:r>
              <a:rPr lang="fr-FR" dirty="0" err="1"/>
              <a:t>watching</a:t>
            </a:r>
            <a:r>
              <a:rPr lang="fr-FR" dirty="0"/>
              <a:t> the </a:t>
            </a:r>
            <a:r>
              <a:rPr lang="fr-FR" dirty="0" err="1"/>
              <a:t>livestream</a:t>
            </a:r>
            <a:r>
              <a:rPr lang="fr-FR" dirty="0"/>
              <a:t> and </a:t>
            </a:r>
            <a:r>
              <a:rPr lang="fr-FR" dirty="0" err="1"/>
              <a:t>wish</a:t>
            </a:r>
            <a:r>
              <a:rPr lang="fr-FR" dirty="0"/>
              <a:t> to </a:t>
            </a:r>
            <a:r>
              <a:rPr lang="fr-FR" dirty="0" err="1"/>
              <a:t>provide</a:t>
            </a:r>
            <a:r>
              <a:rPr lang="fr-FR" dirty="0"/>
              <a:t> input: </a:t>
            </a:r>
          </a:p>
          <a:p>
            <a:r>
              <a:rPr lang="fr-FR" dirty="0"/>
              <a:t>Phone </a:t>
            </a:r>
            <a:r>
              <a:rPr lang="fr-FR" dirty="0" err="1"/>
              <a:t>Number</a:t>
            </a:r>
            <a:r>
              <a:rPr lang="fr-FR" dirty="0"/>
              <a:t>: 888-469-1678</a:t>
            </a:r>
          </a:p>
          <a:p>
            <a:r>
              <a:rPr lang="fr-FR" dirty="0" err="1"/>
              <a:t>Passcode</a:t>
            </a:r>
            <a:r>
              <a:rPr lang="fr-FR" dirty="0"/>
              <a:t>: 3957543</a:t>
            </a:r>
          </a:p>
        </p:txBody>
      </p:sp>
      <p:sp>
        <p:nvSpPr>
          <p:cNvPr id="4" name="Slide Number Placeholder 3"/>
          <p:cNvSpPr>
            <a:spLocks noGrp="1"/>
          </p:cNvSpPr>
          <p:nvPr>
            <p:ph type="sldNum" sz="quarter" idx="12"/>
          </p:nvPr>
        </p:nvSpPr>
        <p:spPr/>
        <p:txBody>
          <a:bodyPr/>
          <a:lstStyle/>
          <a:p>
            <a:fld id="{7AA28999-D008-419E-9628-EE1C64F81F4C}" type="slidenum">
              <a:rPr lang="en-US" smtClean="0"/>
              <a:pPr/>
              <a:t>62</a:t>
            </a:fld>
            <a:endParaRPr lang="en-US" dirty="0"/>
          </a:p>
        </p:txBody>
      </p:sp>
    </p:spTree>
    <p:extLst>
      <p:ext uri="{BB962C8B-B14F-4D97-AF65-F5344CB8AC3E}">
        <p14:creationId xmlns:p14="http://schemas.microsoft.com/office/powerpoint/2010/main" val="2359067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Re-Capping Day 1	</a:t>
            </a:r>
          </a:p>
        </p:txBody>
      </p:sp>
      <p:sp>
        <p:nvSpPr>
          <p:cNvPr id="3" name="Content Placeholder 2"/>
          <p:cNvSpPr>
            <a:spLocks noGrp="1"/>
          </p:cNvSpPr>
          <p:nvPr>
            <p:ph idx="1"/>
          </p:nvPr>
        </p:nvSpPr>
        <p:spPr/>
        <p:txBody>
          <a:bodyPr>
            <a:normAutofit lnSpcReduction="10000"/>
          </a:bodyPr>
          <a:lstStyle/>
          <a:p>
            <a:r>
              <a:rPr lang="en-US" dirty="0"/>
              <a:t>Thoughts or questions about today?</a:t>
            </a:r>
          </a:p>
          <a:p>
            <a:r>
              <a:rPr lang="en-US" dirty="0"/>
              <a:t>Tomorrow, August 29, 2019</a:t>
            </a:r>
          </a:p>
          <a:p>
            <a:pPr lvl="1">
              <a:buFont typeface="Courier New" panose="02070309020205020404" pitchFamily="49" charset="0"/>
              <a:buChar char="o"/>
            </a:pPr>
            <a:r>
              <a:rPr lang="en-US" dirty="0"/>
              <a:t>Federal Programs &amp; Initiatives: Discussion</a:t>
            </a:r>
          </a:p>
          <a:p>
            <a:pPr lvl="1">
              <a:buFont typeface="Courier New" panose="02070309020205020404" pitchFamily="49" charset="0"/>
              <a:buChar char="o"/>
            </a:pPr>
            <a:r>
              <a:rPr lang="en-US" dirty="0"/>
              <a:t>Sub-committee roles</a:t>
            </a:r>
          </a:p>
          <a:p>
            <a:pPr lvl="1">
              <a:buFont typeface="Courier New" panose="02070309020205020404" pitchFamily="49" charset="0"/>
              <a:buChar char="o"/>
            </a:pPr>
            <a:r>
              <a:rPr lang="en-US" dirty="0"/>
              <a:t>Small group priority setting exercise</a:t>
            </a:r>
          </a:p>
          <a:p>
            <a:pPr lvl="1">
              <a:buFont typeface="Courier New" panose="02070309020205020404" pitchFamily="49" charset="0"/>
              <a:buChar char="o"/>
            </a:pPr>
            <a:r>
              <a:rPr lang="en-US" dirty="0"/>
              <a:t>Small group report-outs</a:t>
            </a:r>
          </a:p>
          <a:p>
            <a:pPr lvl="1">
              <a:buFont typeface="Courier New" panose="02070309020205020404" pitchFamily="49" charset="0"/>
              <a:buChar char="o"/>
            </a:pPr>
            <a:r>
              <a:rPr lang="en-US" dirty="0"/>
              <a:t>Public Comment</a:t>
            </a:r>
          </a:p>
          <a:p>
            <a:pPr lvl="1">
              <a:buFont typeface="Courier New" panose="02070309020205020404" pitchFamily="49" charset="0"/>
              <a:buChar char="o"/>
            </a:pPr>
            <a:r>
              <a:rPr lang="en-US" dirty="0"/>
              <a:t>Re-cap and next steps/adjourn</a:t>
            </a:r>
          </a:p>
        </p:txBody>
      </p:sp>
      <p:sp>
        <p:nvSpPr>
          <p:cNvPr id="4" name="Slide Number Placeholder 3"/>
          <p:cNvSpPr>
            <a:spLocks noGrp="1"/>
          </p:cNvSpPr>
          <p:nvPr>
            <p:ph type="sldNum" sz="quarter" idx="12"/>
          </p:nvPr>
        </p:nvSpPr>
        <p:spPr/>
        <p:txBody>
          <a:bodyPr/>
          <a:lstStyle/>
          <a:p>
            <a:fld id="{7AA28999-D008-419E-9628-EE1C64F81F4C}" type="slidenum">
              <a:rPr lang="en-US" smtClean="0"/>
              <a:pPr/>
              <a:t>63</a:t>
            </a:fld>
            <a:endParaRPr lang="en-US" dirty="0"/>
          </a:p>
        </p:txBody>
      </p:sp>
    </p:spTree>
    <p:extLst>
      <p:ext uri="{BB962C8B-B14F-4D97-AF65-F5344CB8AC3E}">
        <p14:creationId xmlns:p14="http://schemas.microsoft.com/office/powerpoint/2010/main" val="3680137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4"/>
          </p:nvPr>
        </p:nvSpPr>
        <p:spPr>
          <a:xfrm>
            <a:off x="2438400" y="3086100"/>
            <a:ext cx="6700684" cy="914400"/>
          </a:xfrm>
        </p:spPr>
        <p:txBody>
          <a:bodyPr>
            <a:normAutofit fontScale="77500" lnSpcReduction="20000"/>
          </a:bodyPr>
          <a:lstStyle/>
          <a:p>
            <a:r>
              <a:rPr lang="en-US" dirty="0"/>
              <a:t>Advisory Council to Support Grandparents Raising Grandchildren Meeting</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2667000" y="3810000"/>
            <a:ext cx="4876800" cy="381000"/>
          </a:xfrm>
        </p:spPr>
        <p:txBody>
          <a:bodyPr>
            <a:normAutofit fontScale="77500" lnSpcReduction="20000"/>
          </a:bodyPr>
          <a:lstStyle/>
          <a:p>
            <a:r>
              <a:rPr lang="en-US" dirty="0"/>
              <a:t>Washington, DC</a:t>
            </a:r>
          </a:p>
        </p:txBody>
      </p:sp>
      <p:sp>
        <p:nvSpPr>
          <p:cNvPr id="38" name="Text Placeholder 37">
            <a:extLst>
              <a:ext uri="{FF2B5EF4-FFF2-40B4-BE49-F238E27FC236}">
                <a16:creationId xmlns:a16="http://schemas.microsoft.com/office/drawing/2014/main" id="{A610DA8C-9520-45CB-B7B7-E077FBAF2BBE}"/>
              </a:ext>
            </a:extLst>
          </p:cNvPr>
          <p:cNvSpPr>
            <a:spLocks noGrp="1"/>
          </p:cNvSpPr>
          <p:nvPr>
            <p:ph type="body" sz="quarter" idx="12"/>
          </p:nvPr>
        </p:nvSpPr>
        <p:spPr>
          <a:xfrm>
            <a:off x="2701413" y="4267200"/>
            <a:ext cx="3962400" cy="457200"/>
          </a:xfrm>
        </p:spPr>
        <p:txBody>
          <a:bodyPr/>
          <a:lstStyle/>
          <a:p>
            <a:r>
              <a:rPr lang="en-US" dirty="0"/>
              <a:t>August 28-29, 2019</a:t>
            </a:r>
          </a:p>
        </p:txBody>
      </p:sp>
      <p:sp>
        <p:nvSpPr>
          <p:cNvPr id="43" name="Text Placeholder 42">
            <a:extLst>
              <a:ext uri="{FF2B5EF4-FFF2-40B4-BE49-F238E27FC236}">
                <a16:creationId xmlns:a16="http://schemas.microsoft.com/office/drawing/2014/main" id="{8732C5F5-B0F1-43F5-B386-31D90F28ECF2}"/>
              </a:ext>
            </a:extLst>
          </p:cNvPr>
          <p:cNvSpPr>
            <a:spLocks noGrp="1"/>
          </p:cNvSpPr>
          <p:nvPr>
            <p:ph type="body" sz="quarter" idx="18"/>
          </p:nvPr>
        </p:nvSpPr>
        <p:spPr>
          <a:xfrm>
            <a:off x="76200" y="6172200"/>
            <a:ext cx="1447800" cy="304800"/>
          </a:xfrm>
        </p:spPr>
        <p:txBody>
          <a:bodyPr/>
          <a:lstStyle/>
          <a:p>
            <a:r>
              <a:rPr lang="en-US" dirty="0"/>
              <a:t>Day 2</a:t>
            </a:r>
          </a:p>
        </p:txBody>
      </p:sp>
      <p:pic>
        <p:nvPicPr>
          <p:cNvPr id="3" name="Picture 2" descr="Administration for Community Living (ACL); Grandparents Raising Grandchildren Advisory Council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5354954"/>
            <a:ext cx="4343400" cy="1237869"/>
          </a:xfrm>
          <a:prstGeom prst="rect">
            <a:avLst/>
          </a:prstGeom>
        </p:spPr>
      </p:pic>
    </p:spTree>
    <p:extLst>
      <p:ext uri="{BB962C8B-B14F-4D97-AF65-F5344CB8AC3E}">
        <p14:creationId xmlns:p14="http://schemas.microsoft.com/office/powerpoint/2010/main" val="2305372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Day 1/Overview Day 2</a:t>
            </a:r>
          </a:p>
        </p:txBody>
      </p:sp>
      <p:sp>
        <p:nvSpPr>
          <p:cNvPr id="3" name="Content Placeholder 2"/>
          <p:cNvSpPr>
            <a:spLocks noGrp="1"/>
          </p:cNvSpPr>
          <p:nvPr>
            <p:ph idx="1"/>
          </p:nvPr>
        </p:nvSpPr>
        <p:spPr/>
        <p:txBody>
          <a:bodyPr>
            <a:normAutofit lnSpcReduction="10000"/>
          </a:bodyPr>
          <a:lstStyle/>
          <a:p>
            <a:r>
              <a:rPr lang="en-US" dirty="0"/>
              <a:t>Questions or thoughts about yesterday?</a:t>
            </a:r>
          </a:p>
          <a:p>
            <a:r>
              <a:rPr lang="en-US" dirty="0"/>
              <a:t>Today’s Agenda</a:t>
            </a:r>
          </a:p>
          <a:p>
            <a:pPr lvl="1">
              <a:buFont typeface="Courier New" panose="02070309020205020404" pitchFamily="49" charset="0"/>
              <a:buChar char="o"/>
            </a:pPr>
            <a:r>
              <a:rPr lang="en-US" dirty="0"/>
              <a:t>Overview: Federal Programs &amp; Initiatives </a:t>
            </a:r>
          </a:p>
          <a:p>
            <a:pPr lvl="1">
              <a:buFont typeface="Courier New" panose="02070309020205020404" pitchFamily="49" charset="0"/>
              <a:buChar char="o"/>
            </a:pPr>
            <a:r>
              <a:rPr lang="en-US" dirty="0"/>
              <a:t>Small Group Priority Setting Exercise</a:t>
            </a:r>
          </a:p>
          <a:p>
            <a:pPr lvl="1">
              <a:buFont typeface="Courier New" panose="02070309020205020404" pitchFamily="49" charset="0"/>
              <a:buChar char="o"/>
            </a:pPr>
            <a:r>
              <a:rPr lang="en-US" dirty="0"/>
              <a:t>Sub-committee formation</a:t>
            </a:r>
          </a:p>
          <a:p>
            <a:pPr lvl="1">
              <a:buFont typeface="Courier New" panose="02070309020205020404" pitchFamily="49" charset="0"/>
              <a:buChar char="o"/>
            </a:pPr>
            <a:r>
              <a:rPr lang="en-US" dirty="0"/>
              <a:t>Small Group Report-Outs</a:t>
            </a:r>
          </a:p>
          <a:p>
            <a:pPr lvl="1">
              <a:buFont typeface="Courier New" panose="02070309020205020404" pitchFamily="49" charset="0"/>
              <a:buChar char="o"/>
            </a:pPr>
            <a:r>
              <a:rPr lang="en-US" dirty="0"/>
              <a:t>Public comment</a:t>
            </a:r>
          </a:p>
          <a:p>
            <a:pPr lvl="1">
              <a:buFont typeface="Courier New" panose="02070309020205020404" pitchFamily="49" charset="0"/>
              <a:buChar char="o"/>
            </a:pPr>
            <a:r>
              <a:rPr lang="en-US" dirty="0"/>
              <a:t>Next Steps &amp; adjourn</a:t>
            </a: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65</a:t>
            </a:fld>
            <a:endParaRPr lang="en-US" dirty="0"/>
          </a:p>
        </p:txBody>
      </p:sp>
    </p:spTree>
    <p:extLst>
      <p:ext uri="{BB962C8B-B14F-4D97-AF65-F5344CB8AC3E}">
        <p14:creationId xmlns:p14="http://schemas.microsoft.com/office/powerpoint/2010/main" val="3105086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programs &amp; Initiatives in Support of Grandparents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66</a:t>
            </a:fld>
            <a:endParaRPr lang="en-US"/>
          </a:p>
        </p:txBody>
      </p:sp>
    </p:spTree>
    <p:extLst>
      <p:ext uri="{BB962C8B-B14F-4D97-AF65-F5344CB8AC3E}">
        <p14:creationId xmlns:p14="http://schemas.microsoft.com/office/powerpoint/2010/main" val="2286602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Programs &amp; Initiatives Supporting Grandparents</a:t>
            </a:r>
          </a:p>
        </p:txBody>
      </p:sp>
      <p:sp>
        <p:nvSpPr>
          <p:cNvPr id="3" name="Content Placeholder 2"/>
          <p:cNvSpPr>
            <a:spLocks noGrp="1"/>
          </p:cNvSpPr>
          <p:nvPr>
            <p:ph idx="1"/>
          </p:nvPr>
        </p:nvSpPr>
        <p:spPr>
          <a:xfrm>
            <a:off x="457200" y="1600201"/>
            <a:ext cx="8229600" cy="3962399"/>
          </a:xfrm>
        </p:spPr>
        <p:txBody>
          <a:bodyPr>
            <a:normAutofit fontScale="62500" lnSpcReduction="20000"/>
          </a:bodyPr>
          <a:lstStyle/>
          <a:p>
            <a:pPr marL="0" indent="0">
              <a:buNone/>
            </a:pPr>
            <a:r>
              <a:rPr lang="en-US" b="1" dirty="0"/>
              <a:t>Questions for our Federal Partners:</a:t>
            </a:r>
          </a:p>
          <a:p>
            <a:pPr marL="0" indent="0">
              <a:buNone/>
            </a:pPr>
            <a:endParaRPr lang="en-US" dirty="0"/>
          </a:p>
          <a:p>
            <a:r>
              <a:rPr lang="en-US" dirty="0"/>
              <a:t>What programs/initiatives does your agency currently have that are designed:</a:t>
            </a:r>
          </a:p>
          <a:p>
            <a:pPr lvl="1">
              <a:buFont typeface="Courier New" panose="02070309020205020404" pitchFamily="49" charset="0"/>
              <a:buChar char="o"/>
            </a:pPr>
            <a:r>
              <a:rPr lang="en-US" dirty="0"/>
              <a:t>To assist grandparents raising younger family members (e.g., nutrition, legal, education, financial, emotional support/well-being)?</a:t>
            </a:r>
          </a:p>
          <a:p>
            <a:pPr lvl="1">
              <a:buFont typeface="Courier New" panose="02070309020205020404" pitchFamily="49" charset="0"/>
              <a:buChar char="o"/>
            </a:pPr>
            <a:r>
              <a:rPr lang="en-US" dirty="0"/>
              <a:t>To provide services and programs for children (e.g., nutrition, education, emotional support/well-being) being raised by grandparents?</a:t>
            </a:r>
          </a:p>
          <a:p>
            <a:r>
              <a:rPr lang="en-US" dirty="0"/>
              <a:t>Can you speak to some of the gaps, and possible ways to address the gaps, you see in the current programs/services?</a:t>
            </a:r>
          </a:p>
          <a:p>
            <a:r>
              <a:rPr lang="en-US" dirty="0"/>
              <a:t>What takeaways do you want the Council to know about your agency and its programs to support </a:t>
            </a:r>
            <a:r>
              <a:rPr lang="en-US" dirty="0" err="1"/>
              <a:t>grandfamilies</a:t>
            </a:r>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67</a:t>
            </a:fld>
            <a:endParaRPr lang="en-US" dirty="0"/>
          </a:p>
        </p:txBody>
      </p:sp>
    </p:spTree>
    <p:extLst>
      <p:ext uri="{BB962C8B-B14F-4D97-AF65-F5344CB8AC3E}">
        <p14:creationId xmlns:p14="http://schemas.microsoft.com/office/powerpoint/2010/main" val="882220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Federal Programs &amp; Initiatives Supporting Grandparents-Questions</a:t>
            </a:r>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b="1" dirty="0">
                <a:latin typeface="Calibri" panose="020F0502020204030204" pitchFamily="34" charset="0"/>
                <a:ea typeface="Times New Roman" panose="02020603050405020304" pitchFamily="18" charset="0"/>
                <a:cs typeface="Calibri" panose="020F0502020204030204" pitchFamily="34" charset="0"/>
              </a:rPr>
              <a:t>Questions for all Council members:</a:t>
            </a:r>
          </a:p>
          <a:p>
            <a:pPr>
              <a:spcBef>
                <a:spcPts val="0"/>
              </a:spcBef>
            </a:pPr>
            <a:r>
              <a:rPr lang="en-US" dirty="0">
                <a:latin typeface="Calibri" panose="020F0502020204030204" pitchFamily="34" charset="0"/>
                <a:ea typeface="Times New Roman" panose="02020603050405020304" pitchFamily="18" charset="0"/>
                <a:cs typeface="Calibri" panose="020F0502020204030204" pitchFamily="34" charset="0"/>
              </a:rPr>
              <a:t>What are some current sources of best practices we should be considering for the report?</a:t>
            </a:r>
          </a:p>
          <a:p>
            <a:pPr>
              <a:spcBef>
                <a:spcPts val="0"/>
              </a:spcBef>
            </a:pPr>
            <a:r>
              <a:rPr lang="en-US" dirty="0">
                <a:latin typeface="Calibri" panose="020F0502020204030204" pitchFamily="34" charset="0"/>
                <a:ea typeface="Times New Roman" panose="02020603050405020304" pitchFamily="18" charset="0"/>
                <a:cs typeface="Calibri" panose="020F0502020204030204" pitchFamily="34" charset="0"/>
              </a:rPr>
              <a:t>What gaps do you see in current programs? How should they be addressed?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dirty="0">
                <a:latin typeface="Calibri" panose="020F0502020204030204" pitchFamily="34" charset="0"/>
                <a:ea typeface="Times New Roman" panose="02020603050405020304" pitchFamily="18" charset="0"/>
                <a:cs typeface="Calibri" panose="020F0502020204030204" pitchFamily="34" charset="0"/>
              </a:rPr>
              <a:t>Which programs are most utilized (or not) and why?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dirty="0">
                <a:latin typeface="Calibri" panose="020F0502020204030204" pitchFamily="34" charset="0"/>
                <a:ea typeface="Times New Roman" panose="02020603050405020304" pitchFamily="18" charset="0"/>
                <a:cs typeface="Calibri" panose="020F0502020204030204" pitchFamily="34" charset="0"/>
              </a:rPr>
              <a:t>What takeaways do you want the Council to consider to better support </a:t>
            </a:r>
            <a:r>
              <a:rPr lang="en-US" dirty="0" err="1">
                <a:latin typeface="Calibri" panose="020F0502020204030204" pitchFamily="34" charset="0"/>
                <a:ea typeface="Times New Roman" panose="02020603050405020304" pitchFamily="18" charset="0"/>
                <a:cs typeface="Calibri" panose="020F0502020204030204" pitchFamily="34" charset="0"/>
              </a:rPr>
              <a:t>grandfamilies</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68</a:t>
            </a:fld>
            <a:endParaRPr lang="en-US" dirty="0"/>
          </a:p>
        </p:txBody>
      </p:sp>
    </p:spTree>
    <p:extLst>
      <p:ext uri="{BB962C8B-B14F-4D97-AF65-F5344CB8AC3E}">
        <p14:creationId xmlns:p14="http://schemas.microsoft.com/office/powerpoint/2010/main" val="2202273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609601"/>
            <a:ext cx="7772400" cy="4876800"/>
          </a:xfrm>
        </p:spPr>
        <p:txBody>
          <a:bodyPr/>
          <a:lstStyle/>
          <a:p>
            <a:pPr algn="ctr"/>
            <a:r>
              <a:rPr lang="en-US" sz="4400" dirty="0"/>
              <a:t>On a Break</a:t>
            </a:r>
            <a:r>
              <a:rPr lang="en-US" sz="12000" dirty="0"/>
              <a:t/>
            </a:r>
            <a:br>
              <a:rPr lang="en-US" sz="12000" dirty="0"/>
            </a:br>
            <a:r>
              <a:rPr lang="en-US" sz="12000" dirty="0"/>
              <a:t/>
            </a:r>
            <a:br>
              <a:rPr lang="en-US" sz="12000" dirty="0"/>
            </a:br>
            <a:r>
              <a:rPr lang="en-US" sz="4400" dirty="0"/>
              <a:t>we will return shortly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4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502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3 of 9</a:t>
            </a:r>
            <a:endParaRPr lang="en-US" sz="2800" i="1" dirty="0"/>
          </a:p>
        </p:txBody>
      </p:sp>
      <p:sp>
        <p:nvSpPr>
          <p:cNvPr id="7" name="Content Placeholder 6"/>
          <p:cNvSpPr>
            <a:spLocks noGrp="1"/>
          </p:cNvSpPr>
          <p:nvPr>
            <p:ph idx="1"/>
          </p:nvPr>
        </p:nvSpPr>
        <p:spPr/>
        <p:txBody>
          <a:bodyPr>
            <a:normAutofit/>
          </a:bodyPr>
          <a:lstStyle/>
          <a:p>
            <a:pPr marL="0" indent="0">
              <a:buNone/>
            </a:pPr>
            <a:r>
              <a:rPr lang="en-US" dirty="0"/>
              <a:t>Sec. 2. Findings</a:t>
            </a:r>
          </a:p>
          <a:p>
            <a:r>
              <a:rPr lang="en-US" sz="2800" dirty="0"/>
              <a:t>Prevalence – More than 2.5 million grandparents are primary caretakers for their grandchildren</a:t>
            </a:r>
          </a:p>
          <a:p>
            <a:r>
              <a:rPr lang="en-US" sz="2800" dirty="0"/>
              <a:t>From 2009 -2016 the incidence of parental alcohol/drug use as a contributing factor for placement of a child rose from 25.4% to 37.4%</a:t>
            </a:r>
          </a:p>
          <a:p>
            <a:r>
              <a:rPr lang="en-US" sz="2800" dirty="0"/>
              <a:t>Placement of a child with relatives is preferred when they cannot remain safely with a parent</a:t>
            </a:r>
          </a:p>
        </p:txBody>
      </p:sp>
      <p:sp>
        <p:nvSpPr>
          <p:cNvPr id="5" name="Slide Number Placeholder 4"/>
          <p:cNvSpPr>
            <a:spLocks noGrp="1"/>
          </p:cNvSpPr>
          <p:nvPr>
            <p:ph type="sldNum" sz="quarter" idx="12"/>
          </p:nvPr>
        </p:nvSpPr>
        <p:spPr/>
        <p:txBody>
          <a:bodyPr/>
          <a:lstStyle/>
          <a:p>
            <a:fld id="{7AA28999-D008-419E-9628-EE1C64F81F4C}" type="slidenum">
              <a:rPr lang="en-US" smtClean="0"/>
              <a:pPr/>
              <a:t>7</a:t>
            </a:fld>
            <a:endParaRPr lang="en-US"/>
          </a:p>
        </p:txBody>
      </p:sp>
    </p:spTree>
    <p:extLst>
      <p:ext uri="{BB962C8B-B14F-4D97-AF65-F5344CB8AC3E}">
        <p14:creationId xmlns:p14="http://schemas.microsoft.com/office/powerpoint/2010/main" val="3454724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657600"/>
            <a:ext cx="7772400" cy="1057275"/>
          </a:xfrm>
        </p:spPr>
        <p:txBody>
          <a:bodyPr/>
          <a:lstStyle/>
          <a:p>
            <a:r>
              <a:rPr lang="en-US" dirty="0"/>
              <a:t>Discussion: Subcommittee topics &amp; priority setting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9955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Information Gathering</a:t>
            </a:r>
          </a:p>
        </p:txBody>
      </p:sp>
      <p:sp>
        <p:nvSpPr>
          <p:cNvPr id="3" name="Content Placeholder 2"/>
          <p:cNvSpPr>
            <a:spLocks noGrp="1"/>
          </p:cNvSpPr>
          <p:nvPr>
            <p:ph idx="1"/>
          </p:nvPr>
        </p:nvSpPr>
        <p:spPr/>
        <p:txBody>
          <a:bodyPr>
            <a:normAutofit fontScale="92500" lnSpcReduction="10000"/>
          </a:bodyPr>
          <a:lstStyle/>
          <a:p>
            <a:r>
              <a:rPr lang="en-US" dirty="0"/>
              <a:t>Requests for Information (RFI)</a:t>
            </a:r>
          </a:p>
          <a:p>
            <a:r>
              <a:rPr lang="en-US" dirty="0"/>
              <a:t>Environmental Scans</a:t>
            </a:r>
          </a:p>
          <a:p>
            <a:r>
              <a:rPr lang="en-US" dirty="0"/>
              <a:t>Literature Reviews</a:t>
            </a:r>
          </a:p>
          <a:p>
            <a:r>
              <a:rPr lang="en-US" dirty="0"/>
              <a:t>Others?</a:t>
            </a:r>
          </a:p>
          <a:p>
            <a:r>
              <a:rPr lang="en-US" dirty="0"/>
              <a:t>Question: What are the existing sources of information regarding resources and best </a:t>
            </a:r>
            <a:r>
              <a:rPr lang="en-US"/>
              <a:t>practices for supporting </a:t>
            </a:r>
            <a:r>
              <a:rPr lang="en-US" dirty="0"/>
              <a:t>grandparents that we need to know about?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71</a:t>
            </a:fld>
            <a:endParaRPr lang="en-US" dirty="0"/>
          </a:p>
        </p:txBody>
      </p:sp>
    </p:spTree>
    <p:extLst>
      <p:ext uri="{BB962C8B-B14F-4D97-AF65-F5344CB8AC3E}">
        <p14:creationId xmlns:p14="http://schemas.microsoft.com/office/powerpoint/2010/main" val="3080580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Subcommittee Roles &amp; Responsibilities</a:t>
            </a:r>
          </a:p>
        </p:txBody>
      </p:sp>
      <p:sp>
        <p:nvSpPr>
          <p:cNvPr id="3" name="Content Placeholder 2"/>
          <p:cNvSpPr>
            <a:spLocks noGrp="1"/>
          </p:cNvSpPr>
          <p:nvPr>
            <p:ph idx="1"/>
          </p:nvPr>
        </p:nvSpPr>
        <p:spPr/>
        <p:txBody>
          <a:bodyPr>
            <a:normAutofit fontScale="92500" lnSpcReduction="10000"/>
          </a:bodyPr>
          <a:lstStyle/>
          <a:p>
            <a:r>
              <a:rPr lang="en-US" dirty="0"/>
              <a:t>During this initial meeting, we will form up to four subcommittees</a:t>
            </a:r>
          </a:p>
          <a:p>
            <a:r>
              <a:rPr lang="en-US" dirty="0"/>
              <a:t>Each subcommittee will meet monthly and consist of Council, Federal, and Stakeholder members</a:t>
            </a:r>
          </a:p>
          <a:p>
            <a:r>
              <a:rPr lang="en-US" dirty="0"/>
              <a:t>Subcommittees can:</a:t>
            </a:r>
          </a:p>
          <a:p>
            <a:pPr lvl="1">
              <a:buFont typeface="Courier New" panose="02070309020205020404" pitchFamily="49" charset="0"/>
              <a:buChar char="o"/>
            </a:pPr>
            <a:r>
              <a:rPr lang="en-US" dirty="0"/>
              <a:t>Review and prioritize materials submitted for inclusion in the report</a:t>
            </a:r>
          </a:p>
          <a:p>
            <a:pPr lvl="1">
              <a:buFont typeface="Courier New" panose="02070309020205020404" pitchFamily="49" charset="0"/>
              <a:buChar char="o"/>
            </a:pPr>
            <a:r>
              <a:rPr lang="en-US" dirty="0"/>
              <a:t>Contribute to the writing of the initial and follow-up reports</a:t>
            </a:r>
          </a:p>
          <a:p>
            <a:pPr lvl="1">
              <a:buFont typeface="Courier New" panose="02070309020205020404" pitchFamily="49" charset="0"/>
              <a:buChar char="o"/>
            </a:pPr>
            <a:r>
              <a:rPr lang="en-US" dirty="0"/>
              <a:t>Engage in planned dissemination activities</a:t>
            </a:r>
          </a:p>
          <a:p>
            <a:r>
              <a:rPr lang="en-US" dirty="0"/>
              <a:t>Members can serve on more than one subcommittee</a:t>
            </a:r>
          </a:p>
          <a:p>
            <a:r>
              <a:rPr lang="en-US" dirty="0"/>
              <a:t>Subcommittees may engage outside stakeholders and other experts – keep ACL informed</a:t>
            </a:r>
          </a:p>
        </p:txBody>
      </p:sp>
      <p:sp>
        <p:nvSpPr>
          <p:cNvPr id="4" name="Slide Number Placeholder 3"/>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050" b="0" i="0" u="none" strike="noStrike" kern="1200" cap="none" spc="0" normalizeH="0" baseline="0" noProof="0">
                <a:ln>
                  <a:noFill/>
                </a:ln>
                <a:solidFill>
                  <a:prstClr val="white">
                    <a:lumMod val="85000"/>
                  </a:prst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72</a:t>
            </a:fld>
            <a:endParaRPr kumimoji="0" lang="en-US" sz="105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7823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Possible Sub-Committee Topics</a:t>
            </a:r>
          </a:p>
        </p:txBody>
      </p:sp>
      <p:sp>
        <p:nvSpPr>
          <p:cNvPr id="3" name="Content Placeholder 2"/>
          <p:cNvSpPr>
            <a:spLocks noGrp="1"/>
          </p:cNvSpPr>
          <p:nvPr>
            <p:ph idx="1"/>
          </p:nvPr>
        </p:nvSpPr>
        <p:spPr/>
        <p:txBody>
          <a:bodyPr>
            <a:normAutofit lnSpcReduction="10000"/>
          </a:bodyPr>
          <a:lstStyle/>
          <a:p>
            <a:r>
              <a:rPr lang="en-US" dirty="0"/>
              <a:t>Physical &amp; Emotional Health and Wellbeing</a:t>
            </a:r>
          </a:p>
          <a:p>
            <a:r>
              <a:rPr lang="en-US" dirty="0"/>
              <a:t>Policy</a:t>
            </a:r>
          </a:p>
          <a:p>
            <a:r>
              <a:rPr lang="en-US" dirty="0"/>
              <a:t>Economic Security</a:t>
            </a:r>
          </a:p>
          <a:p>
            <a:r>
              <a:rPr lang="en-US" dirty="0"/>
              <a:t>Education</a:t>
            </a:r>
          </a:p>
          <a:p>
            <a:r>
              <a:rPr lang="en-US" dirty="0"/>
              <a:t>Services and Support</a:t>
            </a:r>
          </a:p>
          <a:p>
            <a:r>
              <a:rPr lang="en-US" dirty="0"/>
              <a:t>Research</a:t>
            </a:r>
          </a:p>
          <a:p>
            <a:r>
              <a:rPr lang="en-US" dirty="0"/>
              <a:t>Nutrition </a:t>
            </a:r>
          </a:p>
          <a:p>
            <a:r>
              <a:rPr lang="en-US" dirty="0"/>
              <a:t>Legal </a:t>
            </a:r>
          </a:p>
          <a:p>
            <a:r>
              <a:rPr lang="en-US" dirty="0"/>
              <a:t>Other???</a:t>
            </a:r>
          </a:p>
        </p:txBody>
      </p:sp>
      <p:sp>
        <p:nvSpPr>
          <p:cNvPr id="4" name="Slide Number Placeholder 3"/>
          <p:cNvSpPr>
            <a:spLocks noGrp="1"/>
          </p:cNvSpPr>
          <p:nvPr>
            <p:ph type="sldNum" sz="quarter" idx="12"/>
          </p:nvPr>
        </p:nvSpPr>
        <p:spPr/>
        <p:txBody>
          <a:bodyPr/>
          <a:lstStyle/>
          <a:p>
            <a:fld id="{7AA28999-D008-419E-9628-EE1C64F81F4C}" type="slidenum">
              <a:rPr lang="en-US" smtClean="0">
                <a:solidFill>
                  <a:prstClr val="white">
                    <a:lumMod val="85000"/>
                  </a:prstClr>
                </a:solidFill>
              </a:rPr>
              <a:pPr/>
              <a:t>73</a:t>
            </a:fld>
            <a:endParaRPr lang="en-US" dirty="0">
              <a:solidFill>
                <a:prstClr val="white">
                  <a:lumMod val="85000"/>
                </a:prstClr>
              </a:solidFill>
            </a:endParaRPr>
          </a:p>
        </p:txBody>
      </p:sp>
    </p:spTree>
    <p:extLst>
      <p:ext uri="{BB962C8B-B14F-4D97-AF65-F5344CB8AC3E}">
        <p14:creationId xmlns:p14="http://schemas.microsoft.com/office/powerpoint/2010/main" val="4198156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609601"/>
            <a:ext cx="7772400" cy="4876800"/>
          </a:xfrm>
        </p:spPr>
        <p:txBody>
          <a:bodyPr/>
          <a:lstStyle/>
          <a:p>
            <a:pPr algn="ctr"/>
            <a:r>
              <a:rPr lang="en-US" sz="4400" dirty="0"/>
              <a:t/>
            </a:r>
            <a:br>
              <a:rPr lang="en-US" sz="4400" dirty="0"/>
            </a:br>
            <a:r>
              <a:rPr lang="en-US" sz="4400" dirty="0"/>
              <a:t>Small Working Group</a:t>
            </a:r>
            <a:br>
              <a:rPr lang="en-US" sz="4400" dirty="0"/>
            </a:br>
            <a:r>
              <a:rPr lang="en-US" sz="4400" dirty="0"/>
              <a:t>Exercise</a:t>
            </a:r>
            <a:br>
              <a:rPr lang="en-US" sz="4400" dirty="0"/>
            </a:br>
            <a:r>
              <a:rPr lang="en-US" sz="7000" dirty="0"/>
              <a:t/>
            </a:r>
            <a:br>
              <a:rPr lang="en-US" sz="7000" dirty="0"/>
            </a:br>
            <a:r>
              <a:rPr lang="en-US" sz="4400" dirty="0"/>
              <a:t>we will return shortly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4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62684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Small group report outs &amp;</a:t>
            </a:r>
            <a:br>
              <a:rPr lang="en-US" dirty="0"/>
            </a:br>
            <a:r>
              <a:rPr lang="en-US" dirty="0"/>
              <a:t>Priority Setting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1158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438400"/>
            <a:ext cx="7772400" cy="1057275"/>
          </a:xfrm>
        </p:spPr>
        <p:txBody>
          <a:bodyPr/>
          <a:lstStyle/>
          <a:p>
            <a:r>
              <a:rPr lang="en-US" dirty="0"/>
              <a:t>Public Comment Period</a:t>
            </a:r>
          </a:p>
        </p:txBody>
      </p:sp>
      <p:sp>
        <p:nvSpPr>
          <p:cNvPr id="2" name="Text Placeholder 1"/>
          <p:cNvSpPr>
            <a:spLocks noGrp="1"/>
          </p:cNvSpPr>
          <p:nvPr>
            <p:ph type="body" idx="1"/>
          </p:nvPr>
        </p:nvSpPr>
        <p:spPr>
          <a:xfrm>
            <a:off x="685800" y="3733800"/>
            <a:ext cx="7772400" cy="1804987"/>
          </a:xfrm>
        </p:spPr>
        <p:txBody>
          <a:bodyPr/>
          <a:lstStyle/>
          <a:p>
            <a:r>
              <a:rPr lang="en-US" dirty="0"/>
              <a:t>If you are watching the livestream and wish to provide input:</a:t>
            </a:r>
          </a:p>
          <a:p>
            <a:r>
              <a:rPr lang="fr-FR" dirty="0"/>
              <a:t>Phone </a:t>
            </a:r>
            <a:r>
              <a:rPr lang="fr-FR" dirty="0" err="1"/>
              <a:t>Number</a:t>
            </a:r>
            <a:r>
              <a:rPr lang="fr-FR" dirty="0"/>
              <a:t>: 888-469-1678</a:t>
            </a:r>
          </a:p>
          <a:p>
            <a:r>
              <a:rPr lang="fr-FR" dirty="0" err="1"/>
              <a:t>Passcode</a:t>
            </a:r>
            <a:r>
              <a:rPr lang="fr-FR" dirty="0"/>
              <a:t>: 3957543</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400" b="0" i="0" u="none" strike="noStrike" kern="1200" cap="none" spc="0" normalizeH="0" baseline="0" noProof="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1348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2 Wrap-up</a:t>
            </a:r>
          </a:p>
        </p:txBody>
      </p:sp>
      <p:sp>
        <p:nvSpPr>
          <p:cNvPr id="3" name="Content Placeholder 2"/>
          <p:cNvSpPr>
            <a:spLocks noGrp="1"/>
          </p:cNvSpPr>
          <p:nvPr>
            <p:ph idx="1"/>
          </p:nvPr>
        </p:nvSpPr>
        <p:spPr/>
        <p:txBody>
          <a:bodyPr>
            <a:normAutofit/>
          </a:bodyPr>
          <a:lstStyle/>
          <a:p>
            <a:r>
              <a:rPr lang="en-US" dirty="0"/>
              <a:t>Final thoughts?</a:t>
            </a:r>
          </a:p>
          <a:p>
            <a:r>
              <a:rPr lang="en-US" dirty="0"/>
              <a:t>Next Steps</a:t>
            </a:r>
          </a:p>
          <a:p>
            <a:r>
              <a:rPr lang="en-US" dirty="0"/>
              <a:t>Adjourn</a:t>
            </a:r>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8539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pPr marL="0" indent="0" algn="ctr">
              <a:buNone/>
            </a:pPr>
            <a:r>
              <a:rPr lang="en-US" dirty="0"/>
              <a:t>Comments? Input? Questions? </a:t>
            </a:r>
          </a:p>
          <a:p>
            <a:pPr marL="0" indent="0" algn="ctr">
              <a:buNone/>
            </a:pPr>
            <a:r>
              <a:rPr lang="en-US" dirty="0"/>
              <a:t>Just want to share information relevant to the work of the Advisory Council to Support Grandparents Raising Grandchildren? </a:t>
            </a:r>
          </a:p>
          <a:p>
            <a:pPr marL="0" indent="0">
              <a:buNone/>
            </a:pPr>
            <a:endParaRPr lang="en-US" dirty="0"/>
          </a:p>
          <a:p>
            <a:pPr marL="0" indent="0" algn="ctr">
              <a:buNone/>
            </a:pPr>
            <a:r>
              <a:rPr lang="en-US" dirty="0"/>
              <a:t>Email us at: </a:t>
            </a:r>
            <a:r>
              <a:rPr lang="en-US" dirty="0">
                <a:hlinkClick r:id="rId3"/>
              </a:rPr>
              <a:t>SGRG.Act@acl.hhs.gov</a:t>
            </a:r>
            <a:r>
              <a:rPr lang="en-US" dirty="0"/>
              <a:t>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78</a:t>
            </a:fld>
            <a:endParaRPr lang="en-US" dirty="0"/>
          </a:p>
        </p:txBody>
      </p:sp>
    </p:spTree>
    <p:extLst>
      <p:ext uri="{BB962C8B-B14F-4D97-AF65-F5344CB8AC3E}">
        <p14:creationId xmlns:p14="http://schemas.microsoft.com/office/powerpoint/2010/main" val="1289455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2"/>
          </p:nvPr>
        </p:nvSpPr>
        <p:spPr/>
        <p:txBody>
          <a:bodyPr/>
          <a:lstStyle/>
          <a:p>
            <a:fld id="{7AA28999-D008-419E-9628-EE1C64F81F4C}" type="slidenum">
              <a:rPr lang="en-US" smtClean="0"/>
              <a:pPr/>
              <a:t>79</a:t>
            </a:fld>
            <a:endParaRPr lang="en-US" dirty="0"/>
          </a:p>
        </p:txBody>
      </p:sp>
    </p:spTree>
    <p:extLst>
      <p:ext uri="{BB962C8B-B14F-4D97-AF65-F5344CB8AC3E}">
        <p14:creationId xmlns:p14="http://schemas.microsoft.com/office/powerpoint/2010/main" val="360540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4 of 9</a:t>
            </a:r>
            <a:endParaRPr lang="en-US" sz="28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Sec 2. Findings (</a:t>
            </a:r>
            <a:r>
              <a:rPr lang="en-US" dirty="0" err="1"/>
              <a:t>cont</a:t>
            </a:r>
            <a:r>
              <a:rPr lang="en-US" dirty="0"/>
              <a:t>)</a:t>
            </a:r>
          </a:p>
          <a:p>
            <a:r>
              <a:rPr lang="en-US" dirty="0"/>
              <a:t>Grandparents’ lives are enhanced by caring for grandchildren</a:t>
            </a:r>
          </a:p>
          <a:p>
            <a:r>
              <a:rPr lang="en-US" dirty="0"/>
              <a:t>Providing full-time care may result in grandparents’ inability to address their own physical/emotional needs</a:t>
            </a:r>
          </a:p>
          <a:p>
            <a:r>
              <a:rPr lang="en-US" dirty="0"/>
              <a:t>Grandparents would benefit from better coordination and dissemination of resources to support them in their caregiving</a:t>
            </a:r>
          </a:p>
        </p:txBody>
      </p:sp>
      <p:sp>
        <p:nvSpPr>
          <p:cNvPr id="4" name="Slide Number Placeholder 3"/>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20567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638"/>
            <a:ext cx="8001000" cy="1096962"/>
          </a:xfrm>
        </p:spPr>
        <p:txBody>
          <a:bodyPr>
            <a:normAutofit/>
          </a:bodyPr>
          <a:lstStyle/>
          <a:p>
            <a:r>
              <a:rPr lang="en-US" sz="2800" dirty="0">
                <a:solidFill>
                  <a:srgbClr val="0A4F90"/>
                </a:solidFill>
              </a:rPr>
              <a:t>Supporting Grandparents Raising </a:t>
            </a:r>
            <a:br>
              <a:rPr lang="en-US" sz="2800" dirty="0">
                <a:solidFill>
                  <a:srgbClr val="0A4F90"/>
                </a:solidFill>
              </a:rPr>
            </a:br>
            <a:r>
              <a:rPr lang="en-US" sz="2800" dirty="0">
                <a:solidFill>
                  <a:srgbClr val="0A4F90"/>
                </a:solidFill>
              </a:rPr>
              <a:t>Grandchildren Act– </a:t>
            </a:r>
            <a:r>
              <a:rPr lang="en-US" sz="2800" i="1" dirty="0">
                <a:solidFill>
                  <a:srgbClr val="0A4F90"/>
                </a:solidFill>
              </a:rPr>
              <a:t>overview 5 of 9</a:t>
            </a:r>
            <a:endParaRPr lang="en-US" sz="2800" dirty="0"/>
          </a:p>
        </p:txBody>
      </p:sp>
      <p:sp>
        <p:nvSpPr>
          <p:cNvPr id="7" name="Content Placeholder 6"/>
          <p:cNvSpPr>
            <a:spLocks noGrp="1"/>
          </p:cNvSpPr>
          <p:nvPr>
            <p:ph idx="1"/>
          </p:nvPr>
        </p:nvSpPr>
        <p:spPr>
          <a:xfrm>
            <a:off x="457200" y="1600200"/>
            <a:ext cx="8229600" cy="3886200"/>
          </a:xfrm>
        </p:spPr>
        <p:txBody>
          <a:bodyPr>
            <a:normAutofit fontScale="85000" lnSpcReduction="20000"/>
          </a:bodyPr>
          <a:lstStyle/>
          <a:p>
            <a:pPr marL="0" indent="0">
              <a:buNone/>
            </a:pPr>
            <a:r>
              <a:rPr lang="en-US" sz="2400" dirty="0"/>
              <a:t>Sec. 3. Advisory Council To Support Grandparents Raising Grandchildren</a:t>
            </a:r>
          </a:p>
          <a:p>
            <a:pPr marL="0" indent="0">
              <a:buNone/>
            </a:pPr>
            <a:endParaRPr lang="en-US" sz="2400" dirty="0"/>
          </a:p>
          <a:p>
            <a:pPr marL="0" indent="0">
              <a:buNone/>
            </a:pPr>
            <a:r>
              <a:rPr lang="en-US" sz="2100" b="1" dirty="0"/>
              <a:t>Membership (including designees)</a:t>
            </a:r>
          </a:p>
          <a:p>
            <a:r>
              <a:rPr lang="en-US" sz="2100" dirty="0"/>
              <a:t>Secretary of Health and Human Services</a:t>
            </a:r>
          </a:p>
          <a:p>
            <a:r>
              <a:rPr lang="en-US" sz="2100" dirty="0"/>
              <a:t>Secretary of Education</a:t>
            </a:r>
          </a:p>
          <a:p>
            <a:r>
              <a:rPr lang="en-US" sz="2100" dirty="0"/>
              <a:t>Administrator of the Administration for Community Living</a:t>
            </a:r>
          </a:p>
          <a:p>
            <a:r>
              <a:rPr lang="en-US" sz="2100" dirty="0"/>
              <a:t>Director of the Centers for Disease Control and Prevention</a:t>
            </a:r>
          </a:p>
          <a:p>
            <a:r>
              <a:rPr lang="en-US" sz="2100" dirty="0"/>
              <a:t>Assistant Secretary for Mental Health and Substance Abuse</a:t>
            </a:r>
          </a:p>
          <a:p>
            <a:r>
              <a:rPr lang="en-US" sz="2100" dirty="0"/>
              <a:t>Assistant Secretary for Administration for Children and Families</a:t>
            </a:r>
            <a:endParaRPr lang="en-US" sz="2300" dirty="0"/>
          </a:p>
          <a:p>
            <a:r>
              <a:rPr lang="en-US" sz="2100" dirty="0"/>
              <a:t>Other federal departments or agencies </a:t>
            </a:r>
          </a:p>
          <a:p>
            <a:pPr marL="0" indent="0">
              <a:buNone/>
            </a:pPr>
            <a:endParaRPr lang="en-US" sz="2300" dirty="0"/>
          </a:p>
          <a:p>
            <a:pPr marL="0" indent="0">
              <a:buNone/>
            </a:pPr>
            <a:r>
              <a:rPr lang="en-US" sz="2300" dirty="0"/>
              <a:t>-AND-</a:t>
            </a: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7AA28999-D008-419E-9628-EE1C64F81F4C}" type="slidenum">
              <a:rPr lang="en-US" smtClean="0"/>
              <a:pPr/>
              <a:t>9</a:t>
            </a:fld>
            <a:endParaRPr lang="en-US"/>
          </a:p>
        </p:txBody>
      </p:sp>
    </p:spTree>
    <p:extLst>
      <p:ext uri="{BB962C8B-B14F-4D97-AF65-F5344CB8AC3E}">
        <p14:creationId xmlns:p14="http://schemas.microsoft.com/office/powerpoint/2010/main" val="42647467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Custom 4">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2C2442"/>
      </a:hlink>
      <a:folHlink>
        <a:srgbClr val="420EA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Techn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1_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Props1.xml><?xml version="1.0" encoding="utf-8"?>
<ds:datastoreItem xmlns:ds="http://schemas.openxmlformats.org/officeDocument/2006/customXml" ds:itemID="{742248E9-6218-4D9B-A920-BA0E82D08E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F3006D-351A-4BEF-B8BD-77A8F225025B}">
  <ds:schemaRefs>
    <ds:schemaRef ds:uri="http://schemas.microsoft.com/sharepoint/v3/contenttype/forms"/>
  </ds:schemaRefs>
</ds:datastoreItem>
</file>

<file path=customXml/itemProps3.xml><?xml version="1.0" encoding="utf-8"?>
<ds:datastoreItem xmlns:ds="http://schemas.openxmlformats.org/officeDocument/2006/customXml" ds:itemID="{A9B5B798-4BE4-4E97-8ED7-E46056F88A7E}">
  <ds:schemaRefs>
    <ds:schemaRef ds:uri="9c4568af-78d6-4de7-8a7f-d4a1b22f7f5e"/>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ba8d4a1-0a1c-4299-93a5-2682bf5a17a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6664</TotalTime>
  <Words>3781</Words>
  <Application>Microsoft Office PowerPoint</Application>
  <PresentationFormat>On-screen Show (4:3)</PresentationFormat>
  <Paragraphs>624</Paragraphs>
  <Slides>79</Slides>
  <Notes>79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79</vt:i4>
      </vt:variant>
    </vt:vector>
  </HeadingPairs>
  <TitlesOfParts>
    <vt:vector size="96" baseType="lpstr">
      <vt:lpstr>Arial</vt:lpstr>
      <vt:lpstr>Calibri</vt:lpstr>
      <vt:lpstr>Century Gothic</vt:lpstr>
      <vt:lpstr>Courier New</vt:lpstr>
      <vt:lpstr>Franklin Gothic Book</vt:lpstr>
      <vt:lpstr>Knockout 31 Junior Middlewt</vt:lpstr>
      <vt:lpstr>Palatino Linotype</vt:lpstr>
      <vt:lpstr>Times New Roman</vt:lpstr>
      <vt:lpstr>Wingdings</vt:lpstr>
      <vt:lpstr>Wingdings 2</vt:lpstr>
      <vt:lpstr>Wingdings 3</vt:lpstr>
      <vt:lpstr>ACLPresentationTemplate_2014</vt:lpstr>
      <vt:lpstr>Ion Boardroom</vt:lpstr>
      <vt:lpstr>Elemental</vt:lpstr>
      <vt:lpstr>1_Elemental</vt:lpstr>
      <vt:lpstr>Technic</vt:lpstr>
      <vt:lpstr>1_ACLPresentationTemplate_2014</vt:lpstr>
      <vt:lpstr>PowerPoint Presentation</vt:lpstr>
      <vt:lpstr>The Agenda</vt:lpstr>
      <vt:lpstr>Council Member Introductions</vt:lpstr>
      <vt:lpstr>The Supporting Grandparents Raising Grandchildren Act - Overview</vt:lpstr>
      <vt:lpstr>Supporting Grandparents Raising  Grandchildren Act– overview 1 of 9</vt:lpstr>
      <vt:lpstr>Supporting Grandparents Raising  Grandchildren Act– overview 2 of 9</vt:lpstr>
      <vt:lpstr>Supporting Grandparents Raising  Grandchildren Act– overview 3 of 9</vt:lpstr>
      <vt:lpstr>Supporting Grandparents Raising  Grandchildren Act– overview 4 of 9</vt:lpstr>
      <vt:lpstr>Supporting Grandparents Raising  Grandchildren Act– overview 5 of 9</vt:lpstr>
      <vt:lpstr>Supporting Grandparents Raising  Grandchildren Act– overview 6 of 9</vt:lpstr>
      <vt:lpstr>Supporting Grandparents Raising  Grandchildren Act– overview 7 of 9</vt:lpstr>
      <vt:lpstr>Supporting Grandparents Raising  Grandchildren Act– overview 8 of 9</vt:lpstr>
      <vt:lpstr>Supporting Grandparents Raising  Grandchildren Act– overview 9 of 9</vt:lpstr>
      <vt:lpstr>The Grandparent Advisory Council: Governance &amp; Structure</vt:lpstr>
      <vt:lpstr>The Grandparent Advisory Council: Subcommittees/Working Groups</vt:lpstr>
      <vt:lpstr>The Grandparent Advisory Council: Supporting Your Work</vt:lpstr>
      <vt:lpstr>Council Member Questions/Discussion</vt:lpstr>
      <vt:lpstr>Panel Presentation: The National landscape supporting Grandparents and Older Relatives</vt:lpstr>
      <vt:lpstr>Panelists</vt:lpstr>
      <vt:lpstr>             Overview of Grandfamilies supportive policies,  programs and resources   </vt:lpstr>
      <vt:lpstr>Generations United</vt:lpstr>
      <vt:lpstr>Grandfamilies Data</vt:lpstr>
      <vt:lpstr>Children in Grandfamilies</vt:lpstr>
      <vt:lpstr>PowerPoint Presentation</vt:lpstr>
      <vt:lpstr>Grandparent Caregivers</vt:lpstr>
      <vt:lpstr>Parental Causal Factors Creating Grandfamilies</vt:lpstr>
      <vt:lpstr>What We Don’t Know – Data Lacking</vt:lpstr>
      <vt:lpstr>Grandfamilies:   Strengths and Challenges</vt:lpstr>
      <vt:lpstr>Grandfamilies Strengths: Children Thrive</vt:lpstr>
      <vt:lpstr>Grandfamilies Challenges: Health</vt:lpstr>
      <vt:lpstr>Grandfamilies Challenges: Housing</vt:lpstr>
      <vt:lpstr>Grandfamilies Challenges: Education</vt:lpstr>
      <vt:lpstr>Grandfamilies Challenges: Legal</vt:lpstr>
      <vt:lpstr>Grandfamilies Challenges:  Child welfare system</vt:lpstr>
      <vt:lpstr>Grandfamilies Challenges:  Financial</vt:lpstr>
      <vt:lpstr>PowerPoint Presentation</vt:lpstr>
      <vt:lpstr>Policy and  Program Responses</vt:lpstr>
      <vt:lpstr>Policy and Program Responses: Grandfamilies who are child welfare system involved</vt:lpstr>
      <vt:lpstr>Policy and Program Responses: Grandfamilies outside the child welfare system </vt:lpstr>
      <vt:lpstr>Program and Policy Responses: All grandfamilies</vt:lpstr>
      <vt:lpstr>More to Do… </vt:lpstr>
      <vt:lpstr>Selected National Resources</vt:lpstr>
      <vt:lpstr>PowerPoint Presentation</vt:lpstr>
      <vt:lpstr>State of Grandfamilies Report - Opioid Epidemic</vt:lpstr>
      <vt:lpstr>    Tips, practical information and resources to help grandfamilies inside and outside the child welfare system impacted by opioids or other substance use.  Topics include: -Practicing Self-Care  -Addressing Childhood Trauma  -Preventing Harmful Drug Use by Children  -Engaging with Birth Parents  -Talking with a Child about their Birth Parent  Available at: www.grandfamilies.org/Portals/0/Documents/Grandfamilies-Report-GRANDResource-Opioids.pdf </vt:lpstr>
      <vt:lpstr>Chart includes: -Rights and Responsibilities -Financial and Legal Assistance -Public Benefits -Health Insurance -Federal and State Tax Credits -Caregiver Successor Planning and Death Benefits for Children -College and Independent Living  Available at: www.grandfamilies.org/Portals/0/Documents/2017/Grandfamilies-Adoption-Guardianship-Chart-Final%20%282%29.pdf </vt:lpstr>
      <vt:lpstr>PowerPoint Presentation</vt:lpstr>
      <vt:lpstr>Additional Grandfamilies Resources*</vt:lpstr>
      <vt:lpstr>COMING SOON</vt:lpstr>
      <vt:lpstr>Generations United  Contact Information </vt:lpstr>
      <vt:lpstr>Family Dynamics and the Impact of Kinship Care Dr. Joseph Crumbley, LCSW www.drcrumbley.com </vt:lpstr>
      <vt:lpstr>Genogram of Kinship Family</vt:lpstr>
      <vt:lpstr>Genogram of Kinship Family Changes</vt:lpstr>
      <vt:lpstr>How Kinship Care  Changes Family Dynamics Pre-Exisiting</vt:lpstr>
      <vt:lpstr>How Kinship Care  Changes Family Dynamics </vt:lpstr>
      <vt:lpstr>Mapping Changes in  Family Dynamics Can Identify:</vt:lpstr>
      <vt:lpstr>Module # 4 </vt:lpstr>
      <vt:lpstr>Genogram of Shifting Loyalties</vt:lpstr>
      <vt:lpstr>Genogram of Shifting Loyalties</vt:lpstr>
      <vt:lpstr>Facilitated Discussion</vt:lpstr>
      <vt:lpstr> On a Break  we will return shortly</vt:lpstr>
      <vt:lpstr>Public Comment Period</vt:lpstr>
      <vt:lpstr>Re-Capping Day 1 </vt:lpstr>
      <vt:lpstr>PowerPoint Presentation</vt:lpstr>
      <vt:lpstr>Review Day 1/Overview Day 2</vt:lpstr>
      <vt:lpstr>Federal programs &amp; Initiatives in Support of Grandparents</vt:lpstr>
      <vt:lpstr>Federal Programs &amp; Initiatives Supporting Grandparents</vt:lpstr>
      <vt:lpstr>Federal Programs &amp; Initiatives Supporting Grandparents-Questions</vt:lpstr>
      <vt:lpstr>On a Break  we will return shortly</vt:lpstr>
      <vt:lpstr>Discussion: Subcommittee topics &amp; priority setting</vt:lpstr>
      <vt:lpstr>Information Gathering</vt:lpstr>
      <vt:lpstr>Subcommittee Roles &amp; Responsibilities</vt:lpstr>
      <vt:lpstr>Possible Sub-Committee Topics</vt:lpstr>
      <vt:lpstr> Small Working Group Exercise  we will return shortly</vt:lpstr>
      <vt:lpstr>Small group report outs &amp; Priority Setting </vt:lpstr>
      <vt:lpstr>Public Comment Period</vt:lpstr>
      <vt:lpstr>Day 2 Wrap-up</vt:lpstr>
      <vt:lpstr>Contact Us</vt:lpstr>
      <vt:lpstr>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Council to Support Grandparents Raising Grandchildren Meeting</dc:title>
  <dc:creator>ACL</dc:creator>
  <cp:keywords>ACL, OEA, Template</cp:keywords>
  <cp:lastModifiedBy>Samuels, Christy (ACL)</cp:lastModifiedBy>
  <cp:revision>223</cp:revision>
  <dcterms:created xsi:type="dcterms:W3CDTF">2017-03-22T19:20:04Z</dcterms:created>
  <dcterms:modified xsi:type="dcterms:W3CDTF">2019-10-31T18:21:01Z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